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2"/>
  </p:sldMasterIdLst>
  <p:notesMasterIdLst>
    <p:notesMasterId r:id="rId93"/>
  </p:notesMasterIdLst>
  <p:handoutMasterIdLst>
    <p:handoutMasterId r:id="rId94"/>
  </p:handoutMasterIdLst>
  <p:sldIdLst>
    <p:sldId id="394" r:id="rId3"/>
    <p:sldId id="466" r:id="rId4"/>
    <p:sldId id="500" r:id="rId5"/>
    <p:sldId id="506" r:id="rId6"/>
    <p:sldId id="524" r:id="rId7"/>
    <p:sldId id="501" r:id="rId8"/>
    <p:sldId id="516" r:id="rId9"/>
    <p:sldId id="522" r:id="rId10"/>
    <p:sldId id="517" r:id="rId11"/>
    <p:sldId id="518" r:id="rId12"/>
    <p:sldId id="519" r:id="rId13"/>
    <p:sldId id="520" r:id="rId14"/>
    <p:sldId id="521" r:id="rId15"/>
    <p:sldId id="523" r:id="rId16"/>
    <p:sldId id="507" r:id="rId17"/>
    <p:sldId id="508" r:id="rId18"/>
    <p:sldId id="525" r:id="rId19"/>
    <p:sldId id="570" r:id="rId20"/>
    <p:sldId id="573" r:id="rId21"/>
    <p:sldId id="572" r:id="rId22"/>
    <p:sldId id="571" r:id="rId23"/>
    <p:sldId id="574" r:id="rId24"/>
    <p:sldId id="575" r:id="rId25"/>
    <p:sldId id="527" r:id="rId26"/>
    <p:sldId id="531" r:id="rId27"/>
    <p:sldId id="526" r:id="rId28"/>
    <p:sldId id="528" r:id="rId29"/>
    <p:sldId id="532" r:id="rId30"/>
    <p:sldId id="533" r:id="rId31"/>
    <p:sldId id="535" r:id="rId32"/>
    <p:sldId id="536" r:id="rId33"/>
    <p:sldId id="534" r:id="rId34"/>
    <p:sldId id="537" r:id="rId35"/>
    <p:sldId id="538" r:id="rId36"/>
    <p:sldId id="539" r:id="rId37"/>
    <p:sldId id="540" r:id="rId38"/>
    <p:sldId id="542" r:id="rId39"/>
    <p:sldId id="541" r:id="rId40"/>
    <p:sldId id="580" r:id="rId41"/>
    <p:sldId id="559" r:id="rId42"/>
    <p:sldId id="543" r:id="rId43"/>
    <p:sldId id="560" r:id="rId44"/>
    <p:sldId id="581" r:id="rId45"/>
    <p:sldId id="548" r:id="rId46"/>
    <p:sldId id="549" r:id="rId47"/>
    <p:sldId id="563" r:id="rId48"/>
    <p:sldId id="564" r:id="rId49"/>
    <p:sldId id="557" r:id="rId50"/>
    <p:sldId id="550" r:id="rId51"/>
    <p:sldId id="565" r:id="rId52"/>
    <p:sldId id="566" r:id="rId53"/>
    <p:sldId id="567" r:id="rId54"/>
    <p:sldId id="568" r:id="rId55"/>
    <p:sldId id="569" r:id="rId56"/>
    <p:sldId id="582" r:id="rId57"/>
    <p:sldId id="510" r:id="rId58"/>
    <p:sldId id="544" r:id="rId59"/>
    <p:sldId id="556" r:id="rId60"/>
    <p:sldId id="577" r:id="rId61"/>
    <p:sldId id="545" r:id="rId62"/>
    <p:sldId id="578" r:id="rId63"/>
    <p:sldId id="579" r:id="rId64"/>
    <p:sldId id="546" r:id="rId65"/>
    <p:sldId id="583" r:id="rId66"/>
    <p:sldId id="547" r:id="rId67"/>
    <p:sldId id="584" r:id="rId68"/>
    <p:sldId id="585" r:id="rId69"/>
    <p:sldId id="513" r:id="rId70"/>
    <p:sldId id="586" r:id="rId71"/>
    <p:sldId id="587" r:id="rId72"/>
    <p:sldId id="588" r:id="rId73"/>
    <p:sldId id="590" r:id="rId74"/>
    <p:sldId id="598" r:id="rId75"/>
    <p:sldId id="589" r:id="rId76"/>
    <p:sldId id="591" r:id="rId77"/>
    <p:sldId id="599" r:id="rId78"/>
    <p:sldId id="592" r:id="rId79"/>
    <p:sldId id="600" r:id="rId80"/>
    <p:sldId id="597" r:id="rId81"/>
    <p:sldId id="601" r:id="rId82"/>
    <p:sldId id="593" r:id="rId83"/>
    <p:sldId id="602" r:id="rId84"/>
    <p:sldId id="594" r:id="rId85"/>
    <p:sldId id="603" r:id="rId86"/>
    <p:sldId id="595" r:id="rId87"/>
    <p:sldId id="505" r:id="rId88"/>
    <p:sldId id="503" r:id="rId89"/>
    <p:sldId id="604" r:id="rId90"/>
    <p:sldId id="352" r:id="rId91"/>
    <p:sldId id="605" r:id="rId92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3DEBC6D0-49EA-420F-AAB6-62838FA1EA30}">
          <p14:sldIdLst>
            <p14:sldId id="394"/>
            <p14:sldId id="466"/>
            <p14:sldId id="500"/>
          </p14:sldIdLst>
        </p14:section>
        <p14:section name="Book Library App" id="{8A63B03A-A79A-49E0-A7D1-879E8FBDDFB7}">
          <p14:sldIdLst>
            <p14:sldId id="506"/>
            <p14:sldId id="524"/>
            <p14:sldId id="501"/>
            <p14:sldId id="516"/>
            <p14:sldId id="522"/>
            <p14:sldId id="517"/>
            <p14:sldId id="518"/>
            <p14:sldId id="519"/>
            <p14:sldId id="520"/>
            <p14:sldId id="521"/>
            <p14:sldId id="523"/>
          </p14:sldIdLst>
        </p14:section>
        <p14:section name="Kinvey Back-End" id="{EDE9265F-2E94-4968-997E-089D1A8087BA}">
          <p14:sldIdLst>
            <p14:sldId id="507"/>
            <p14:sldId id="508"/>
            <p14:sldId id="525"/>
            <p14:sldId id="570"/>
            <p14:sldId id="573"/>
            <p14:sldId id="572"/>
            <p14:sldId id="571"/>
            <p14:sldId id="574"/>
            <p14:sldId id="575"/>
          </p14:sldIdLst>
        </p14:section>
        <p14:section name="App Skeleton: HTML + CSS" id="{B56B21E9-4048-4246-A000-9069162E0235}">
          <p14:sldIdLst>
            <p14:sldId id="527"/>
            <p14:sldId id="531"/>
            <p14:sldId id="526"/>
            <p14:sldId id="528"/>
            <p14:sldId id="532"/>
            <p14:sldId id="533"/>
            <p14:sldId id="535"/>
            <p14:sldId id="536"/>
            <p14:sldId id="534"/>
            <p14:sldId id="537"/>
            <p14:sldId id="538"/>
            <p14:sldId id="539"/>
            <p14:sldId id="540"/>
            <p14:sldId id="542"/>
            <p14:sldId id="541"/>
            <p14:sldId id="580"/>
          </p14:sldIdLst>
        </p14:section>
        <p14:section name="Session Storage - Overview" id="{03DF35E9-AFBC-4F97-9D40-8903FFAE3F39}">
          <p14:sldIdLst>
            <p14:sldId id="559"/>
            <p14:sldId id="543"/>
            <p14:sldId id="560"/>
            <p14:sldId id="581"/>
          </p14:sldIdLst>
        </p14:section>
        <p14:section name="App Code Structure &amp; Navigation" id="{E14EE6AA-7B61-43D4-B3C5-61B8EBB0A479}">
          <p14:sldIdLst>
            <p14:sldId id="548"/>
            <p14:sldId id="549"/>
            <p14:sldId id="563"/>
            <p14:sldId id="564"/>
            <p14:sldId id="557"/>
            <p14:sldId id="550"/>
            <p14:sldId id="565"/>
            <p14:sldId id="566"/>
            <p14:sldId id="567"/>
            <p14:sldId id="568"/>
            <p14:sldId id="569"/>
            <p14:sldId id="582"/>
          </p14:sldIdLst>
        </p14:section>
        <p14:section name="Login / Register / Logout" id="{B77CC2EF-81FB-4816-84F6-CDC97E51F60E}">
          <p14:sldIdLst>
            <p14:sldId id="510"/>
            <p14:sldId id="544"/>
            <p14:sldId id="556"/>
            <p14:sldId id="577"/>
            <p14:sldId id="545"/>
            <p14:sldId id="578"/>
            <p14:sldId id="579"/>
            <p14:sldId id="546"/>
            <p14:sldId id="583"/>
            <p14:sldId id="547"/>
            <p14:sldId id="584"/>
            <p14:sldId id="585"/>
          </p14:sldIdLst>
        </p14:section>
        <p14:section name="CRUD Operations" id="{B1CA010B-0CB3-41FE-AFDF-EB7D495A7AAA}">
          <p14:sldIdLst>
            <p14:sldId id="513"/>
            <p14:sldId id="586"/>
            <p14:sldId id="587"/>
            <p14:sldId id="588"/>
            <p14:sldId id="590"/>
            <p14:sldId id="598"/>
            <p14:sldId id="589"/>
            <p14:sldId id="591"/>
            <p14:sldId id="599"/>
            <p14:sldId id="592"/>
            <p14:sldId id="600"/>
            <p14:sldId id="597"/>
            <p14:sldId id="601"/>
            <p14:sldId id="593"/>
            <p14:sldId id="602"/>
            <p14:sldId id="594"/>
            <p14:sldId id="603"/>
            <p14:sldId id="595"/>
          </p14:sldIdLst>
        </p14:section>
        <p14:section name="Conclusion" id="{43BD757C-5017-47D2-98A9-4D861095A3BB}">
          <p14:sldIdLst>
            <p14:sldId id="505"/>
            <p14:sldId id="503"/>
            <p14:sldId id="604"/>
            <p14:sldId id="352"/>
            <p14:sldId id="605"/>
          </p14:sldIdLst>
        </p14:section>
      </p14:sectionLst>
    </p:ex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2A010"/>
    <a:srgbClr val="F3CD60"/>
    <a:srgbClr val="F8DC9E"/>
    <a:srgbClr val="FBEEDC"/>
    <a:srgbClr val="FBEEC9"/>
    <a:srgbClr val="603A14"/>
    <a:srgbClr val="E85C0E"/>
    <a:srgbClr val="BAB398"/>
    <a:srgbClr val="ADA485"/>
    <a:srgbClr val="C6C0AA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62" autoAdjust="0"/>
    <p:restoredTop sz="94595" autoAdjust="0"/>
  </p:normalViewPr>
  <p:slideViewPr>
    <p:cSldViewPr>
      <p:cViewPr varScale="1">
        <p:scale>
          <a:sx n="84" d="100"/>
          <a:sy n="84" d="100"/>
        </p:scale>
        <p:origin x="-542" y="-62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76" Type="http://schemas.openxmlformats.org/officeDocument/2006/relationships/slide" Target="slides/slide74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97" Type="http://schemas.openxmlformats.org/officeDocument/2006/relationships/theme" Target="theme/theme1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87" Type="http://schemas.openxmlformats.org/officeDocument/2006/relationships/slide" Target="slides/slide85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90" Type="http://schemas.openxmlformats.org/officeDocument/2006/relationships/slide" Target="slides/slide88.xml"/><Relationship Id="rId95" Type="http://schemas.openxmlformats.org/officeDocument/2006/relationships/presProps" Target="presProp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93" Type="http://schemas.openxmlformats.org/officeDocument/2006/relationships/notesMaster" Target="notesMasters/notesMaster1.xml"/><Relationship Id="rId98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slide" Target="slides/slide89.xml"/><Relationship Id="rId9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3/23/2018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3/23/2018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6911383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7768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88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04729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4122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90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62260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3/23/2018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274395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3/23/2018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79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8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baas.kinvey.com/user/%7bapp_id%7d/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baas.kinvey.com/user/%7bapp_id%7d/login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s://baas.kinvey.com/appdata/%7bapp_id%7d/books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s://baas.kinvey.com/appdata/%7bapp_id%7d/books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s://baas.kinvey.com/appdata/%7bapp_id%7d/books/%7bid%7d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hyperlink" Target="https://baas.kinvey.com/appdata/%7bapp_id%7d/books/%7bid%7d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google.com/" TargetMode="External"/><Relationship Id="rId2" Type="http://schemas.openxmlformats.org/officeDocument/2006/relationships/hyperlink" Target="https://softuni.bg/" TargetMode="Externa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1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5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6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hyperlink" Target="http://www.indeavr.com/" TargetMode="External"/><Relationship Id="rId13" Type="http://schemas.openxmlformats.org/officeDocument/2006/relationships/image" Target="../media/image85.png"/><Relationship Id="rId18" Type="http://schemas.openxmlformats.org/officeDocument/2006/relationships/hyperlink" Target="https://netpeak.net/" TargetMode="External"/><Relationship Id="rId3" Type="http://schemas.openxmlformats.org/officeDocument/2006/relationships/hyperlink" Target="https://softuni.bg/courses/" TargetMode="External"/><Relationship Id="rId7" Type="http://schemas.openxmlformats.org/officeDocument/2006/relationships/image" Target="../media/image82.png"/><Relationship Id="rId12" Type="http://schemas.openxmlformats.org/officeDocument/2006/relationships/hyperlink" Target="http://www.superhosting.bg/" TargetMode="External"/><Relationship Id="rId17" Type="http://schemas.openxmlformats.org/officeDocument/2006/relationships/image" Target="../media/image87.png"/><Relationship Id="rId2" Type="http://schemas.openxmlformats.org/officeDocument/2006/relationships/notesSlide" Target="../notesSlides/notesSlide4.xml"/><Relationship Id="rId16" Type="http://schemas.openxmlformats.org/officeDocument/2006/relationships/hyperlink" Target="http://www.softwaregroup-bg.com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smartit.bg/" TargetMode="External"/><Relationship Id="rId11" Type="http://schemas.openxmlformats.org/officeDocument/2006/relationships/image" Target="../media/image84.png"/><Relationship Id="rId5" Type="http://schemas.openxmlformats.org/officeDocument/2006/relationships/image" Target="../media/image81.png"/><Relationship Id="rId15" Type="http://schemas.openxmlformats.org/officeDocument/2006/relationships/image" Target="../media/image86.png"/><Relationship Id="rId10" Type="http://schemas.openxmlformats.org/officeDocument/2006/relationships/hyperlink" Target="http://www.infragistics.com/" TargetMode="External"/><Relationship Id="rId19" Type="http://schemas.openxmlformats.org/officeDocument/2006/relationships/image" Target="../media/image88.png"/><Relationship Id="rId4" Type="http://schemas.openxmlformats.org/officeDocument/2006/relationships/hyperlink" Target="http://xs-software.com/" TargetMode="External"/><Relationship Id="rId9" Type="http://schemas.openxmlformats.org/officeDocument/2006/relationships/image" Target="../media/image83.png"/><Relationship Id="rId14" Type="http://schemas.openxmlformats.org/officeDocument/2006/relationships/hyperlink" Target="http://www.telenor.bg/" TargetMode="Externa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://softuni.org/" TargetMode="External"/><Relationship Id="rId7" Type="http://schemas.openxmlformats.org/officeDocument/2006/relationships/image" Target="../media/image89.png"/><Relationship Id="rId12" Type="http://schemas.openxmlformats.org/officeDocument/2006/relationships/image" Target="../media/image9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91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90.png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://www.facebook.com/SoftwareUniversity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351212" y="531776"/>
            <a:ext cx="8125251" cy="1171552"/>
          </a:xfrm>
        </p:spPr>
        <p:txBody>
          <a:bodyPr>
            <a:normAutofit/>
          </a:bodyPr>
          <a:lstStyle/>
          <a:p>
            <a:r>
              <a:rPr lang="en-US" dirty="0"/>
              <a:t>SPA with AJAX and Kinvey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198812" y="1703351"/>
            <a:ext cx="8277651" cy="1262934"/>
          </a:xfrm>
        </p:spPr>
        <p:txBody>
          <a:bodyPr>
            <a:normAutofit/>
          </a:bodyPr>
          <a:lstStyle/>
          <a:p>
            <a:r>
              <a:rPr lang="en-US" sz="3600" dirty="0"/>
              <a:t>Creating Single Page Apps (SPA) with jQuery AJAX, REST and </a:t>
            </a:r>
            <a:r>
              <a:rPr lang="en-US" sz="3600" noProof="1"/>
              <a:t>Kinvey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604899"/>
            <a:ext cx="3187613" cy="525135"/>
          </a:xfrm>
        </p:spPr>
        <p:txBody>
          <a:bodyPr/>
          <a:lstStyle/>
          <a:p>
            <a:r>
              <a:rPr lang="en-US" noProof="1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5074798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479925"/>
            <a:ext cx="3187613" cy="382788"/>
          </a:xfrm>
        </p:spPr>
        <p:txBody>
          <a:bodyPr/>
          <a:lstStyle/>
          <a:p>
            <a:r>
              <a:rPr lang="en-US" sz="2000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820446"/>
            <a:ext cx="3187613" cy="351754"/>
          </a:xfrm>
        </p:spPr>
        <p:txBody>
          <a:bodyPr/>
          <a:lstStyle/>
          <a:p>
            <a:r>
              <a:rPr lang="en-US" sz="1800" dirty="0">
                <a:hlinkClick r:id="rId3"/>
              </a:rPr>
              <a:t>http://softuni.bg</a:t>
            </a:r>
            <a:endParaRPr lang="en-US" sz="1800" dirty="0"/>
          </a:p>
        </p:txBody>
      </p:sp>
      <p:pic>
        <p:nvPicPr>
          <p:cNvPr id="1028" name="Picture 4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30488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752600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4" name="Picture 13" descr="http://softuni.bg" title="SoftUni Code Wizard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540900" y="3811842"/>
            <a:ext cx="2133598" cy="234148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rot="986296">
            <a:off x="4727185" y="3665500"/>
            <a:ext cx="2099293" cy="7201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SPA with AJAX</a:t>
            </a:r>
            <a:b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</a:b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and </a:t>
            </a:r>
            <a:r>
              <a:rPr lang="en-US" b="1" spc="50" noProof="1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Kinvey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25661">
            <a:off x="5504037" y="4889802"/>
            <a:ext cx="1023221" cy="102322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16" name="Group 15"/>
          <p:cNvGrpSpPr/>
          <p:nvPr/>
        </p:nvGrpSpPr>
        <p:grpSpPr>
          <a:xfrm>
            <a:off x="7198050" y="3281697"/>
            <a:ext cx="4272706" cy="2846907"/>
            <a:chOff x="7085012" y="2667000"/>
            <a:chExt cx="4191000" cy="2902268"/>
          </a:xfrm>
        </p:grpSpPr>
        <p:pic>
          <p:nvPicPr>
            <p:cNvPr id="17" name="Picture 2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85012" y="2667000"/>
              <a:ext cx="4191000" cy="2902268"/>
            </a:xfrm>
            <a:prstGeom prst="roundRect">
              <a:avLst>
                <a:gd name="adj" fmla="val 1249"/>
              </a:avLst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TextBox 17"/>
            <p:cNvSpPr txBox="1"/>
            <p:nvPr/>
          </p:nvSpPr>
          <p:spPr>
            <a:xfrm>
              <a:off x="7761371" y="3048557"/>
              <a:ext cx="855158" cy="4706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spc="50" dirty="0">
                  <a:ln w="9525" cmpd="sng">
                    <a:solidFill>
                      <a:schemeClr val="accent1"/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</a:rPr>
                <a:t>AJAX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0318864" y="2956406"/>
              <a:ext cx="829102" cy="4706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spc="50" dirty="0">
                  <a:ln w="9525" cmpd="sng">
                    <a:solidFill>
                      <a:schemeClr val="accent1"/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</a:rPr>
                <a:t>REST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7224581" y="4548522"/>
              <a:ext cx="776955" cy="3397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b="1" spc="50" dirty="0">
                  <a:ln w="9525" cmpd="sng">
                    <a:solidFill>
                      <a:schemeClr val="accent1"/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</a:rPr>
                <a:t>Kinvey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 Books Screen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212" y="1187711"/>
            <a:ext cx="10058400" cy="5133702"/>
          </a:xfrm>
          <a:prstGeom prst="roundRect">
            <a:avLst>
              <a:gd name="adj" fmla="val 673"/>
            </a:avLst>
          </a:prstGeom>
        </p:spPr>
      </p:pic>
      <p:sp>
        <p:nvSpPr>
          <p:cNvPr id="6" name="Rectangle 5"/>
          <p:cNvSpPr/>
          <p:nvPr/>
        </p:nvSpPr>
        <p:spPr>
          <a:xfrm>
            <a:off x="4168332" y="1582368"/>
            <a:ext cx="1078152" cy="418288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1855411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Book Screen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3122612" y="1199761"/>
            <a:ext cx="6333302" cy="5138205"/>
            <a:chOff x="3122612" y="1199761"/>
            <a:chExt cx="6333302" cy="5138205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22612" y="1199761"/>
              <a:ext cx="6333302" cy="5138205"/>
            </a:xfrm>
            <a:prstGeom prst="roundRect">
              <a:avLst>
                <a:gd name="adj" fmla="val 673"/>
              </a:avLst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5475084" y="1666672"/>
              <a:ext cx="1219200" cy="381000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12" name="Arrow: Bent 11"/>
            <p:cNvSpPr/>
            <p:nvPr/>
          </p:nvSpPr>
          <p:spPr>
            <a:xfrm flipH="1" flipV="1">
              <a:off x="5293500" y="2184653"/>
              <a:ext cx="870660" cy="659860"/>
            </a:xfrm>
            <a:prstGeom prst="bentArrow">
              <a:avLst>
                <a:gd name="adj1" fmla="val 23526"/>
                <a:gd name="adj2" fmla="val 30146"/>
                <a:gd name="adj3" fmla="val 43867"/>
                <a:gd name="adj4" fmla="val 2163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286233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Edit Book Screen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6812" y="1181912"/>
            <a:ext cx="5308472" cy="5152516"/>
          </a:xfrm>
          <a:prstGeom prst="roundRect">
            <a:avLst>
              <a:gd name="adj" fmla="val 673"/>
            </a:avLst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076" y="1733956"/>
            <a:ext cx="5226843" cy="4048428"/>
          </a:xfrm>
          <a:prstGeom prst="roundRect">
            <a:avLst>
              <a:gd name="adj" fmla="val 673"/>
            </a:avLst>
          </a:prstGeom>
        </p:spPr>
      </p:pic>
      <p:sp>
        <p:nvSpPr>
          <p:cNvPr id="10" name="Arrow: Right 9"/>
          <p:cNvSpPr/>
          <p:nvPr/>
        </p:nvSpPr>
        <p:spPr>
          <a:xfrm>
            <a:off x="5256212" y="4829784"/>
            <a:ext cx="1524000" cy="343712"/>
          </a:xfrm>
          <a:prstGeom prst="rightArrow">
            <a:avLst>
              <a:gd name="adj1" fmla="val 37234"/>
              <a:gd name="adj2" fmla="val 8510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1" name="Rectangle 10"/>
          <p:cNvSpPr/>
          <p:nvPr/>
        </p:nvSpPr>
        <p:spPr>
          <a:xfrm>
            <a:off x="4588542" y="4842768"/>
            <a:ext cx="590144" cy="311272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0111737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Delete Book Screen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766" y="1114860"/>
            <a:ext cx="4943065" cy="5152516"/>
          </a:xfrm>
          <a:prstGeom prst="roundRect">
            <a:avLst>
              <a:gd name="adj" fmla="val 673"/>
            </a:avLst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6612" y="1895039"/>
            <a:ext cx="6762678" cy="1610161"/>
          </a:xfrm>
          <a:prstGeom prst="roundRect">
            <a:avLst>
              <a:gd name="adj" fmla="val 3090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9" name="Arrow: Bent 8"/>
          <p:cNvSpPr/>
          <p:nvPr/>
        </p:nvSpPr>
        <p:spPr>
          <a:xfrm rot="5400000" flipH="1">
            <a:off x="5791217" y="3028525"/>
            <a:ext cx="2180616" cy="2751341"/>
          </a:xfrm>
          <a:prstGeom prst="bentArrow">
            <a:avLst>
              <a:gd name="adj1" fmla="val 7432"/>
              <a:gd name="adj2" fmla="val 11746"/>
              <a:gd name="adj3" fmla="val 22738"/>
              <a:gd name="adj4" fmla="val 1223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842821" y="5315437"/>
            <a:ext cx="590144" cy="23005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6278328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Logout Screen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11" y="1393994"/>
            <a:ext cx="9906002" cy="4858156"/>
          </a:xfrm>
          <a:prstGeom prst="roundRect">
            <a:avLst>
              <a:gd name="adj" fmla="val 673"/>
            </a:avLst>
          </a:prstGeom>
        </p:spPr>
      </p:pic>
    </p:spTree>
    <p:extLst>
      <p:ext uri="{BB962C8B-B14F-4D97-AF65-F5344CB8AC3E}">
        <p14:creationId xmlns:p14="http://schemas.microsoft.com/office/powerpoint/2010/main" val="23967371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620223" y="4876800"/>
            <a:ext cx="8938472" cy="820600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noProof="1"/>
              <a:t>Kinvey-Based</a:t>
            </a:r>
            <a:r>
              <a:rPr lang="en-US" dirty="0"/>
              <a:t> Back-End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620223" y="5754968"/>
            <a:ext cx="8938472" cy="688256"/>
          </a:xfrm>
        </p:spPr>
        <p:txBody>
          <a:bodyPr/>
          <a:lstStyle/>
          <a:p>
            <a:r>
              <a:rPr lang="en-US" dirty="0"/>
              <a:t>Users and Books Collections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036" y="1447800"/>
            <a:ext cx="11080750" cy="2985717"/>
          </a:xfrm>
          <a:prstGeom prst="roundRect">
            <a:avLst>
              <a:gd name="adj" fmla="val 377"/>
            </a:avLst>
          </a:prstGeom>
          <a:ln>
            <a:solidFill>
              <a:srgbClr val="F3CD60">
                <a:alpha val="69804"/>
              </a:srgbClr>
            </a:solidFill>
          </a:ln>
        </p:spPr>
      </p:pic>
    </p:spTree>
    <p:extLst>
      <p:ext uri="{BB962C8B-B14F-4D97-AF65-F5344CB8AC3E}">
        <p14:creationId xmlns:p14="http://schemas.microsoft.com/office/powerpoint/2010/main" val="12547177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</a:t>
            </a:r>
            <a:r>
              <a:rPr lang="en-US" noProof="1"/>
              <a:t>Kinvey</a:t>
            </a:r>
            <a:r>
              <a:rPr lang="en-US" dirty="0"/>
              <a:t> App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7213" y="1143000"/>
            <a:ext cx="8534400" cy="5249576"/>
          </a:xfrm>
          <a:prstGeom prst="roundRect">
            <a:avLst>
              <a:gd name="adj" fmla="val 731"/>
            </a:avLst>
          </a:prstGeom>
        </p:spPr>
      </p:pic>
    </p:spTree>
    <p:extLst>
      <p:ext uri="{BB962C8B-B14F-4D97-AF65-F5344CB8AC3E}">
        <p14:creationId xmlns:p14="http://schemas.microsoft.com/office/powerpoint/2010/main" val="11594888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 collection "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books</a:t>
            </a:r>
            <a:r>
              <a:rPr lang="en-US" dirty="0"/>
              <a:t>"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Add a few books</a:t>
            </a:r>
          </a:p>
          <a:p>
            <a:pPr lvl="1"/>
            <a:r>
              <a:rPr lang="en-US" dirty="0"/>
              <a:t>Columns: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title</a:t>
            </a:r>
            <a:r>
              <a:rPr lang="en-US" dirty="0"/>
              <a:t> +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author</a:t>
            </a:r>
            <a:r>
              <a:rPr lang="en-US" dirty="0"/>
              <a:t> +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description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Books Collection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6012" y="1685323"/>
            <a:ext cx="4062987" cy="425827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7707" y="2067589"/>
            <a:ext cx="10073409" cy="297053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59228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the Kinvey Back-End: Register User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641348" y="1189517"/>
            <a:ext cx="10904920" cy="1728880"/>
            <a:chOff x="869948" y="1230086"/>
            <a:chExt cx="10904920" cy="1728880"/>
          </a:xfrm>
        </p:grpSpPr>
        <p:sp>
          <p:nvSpPr>
            <p:cNvPr id="5" name="Rectangle 3"/>
            <p:cNvSpPr>
              <a:spLocks noChangeArrowheads="1"/>
            </p:cNvSpPr>
            <p:nvPr/>
          </p:nvSpPr>
          <p:spPr bwMode="auto">
            <a:xfrm>
              <a:off x="869948" y="1230086"/>
              <a:ext cx="1262064" cy="576294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lIns="108000" tIns="72000" rIns="108000" bIns="72000" anchor="ctr" anchorCtr="0">
              <a:noAutofit/>
            </a:bodyPr>
            <a:lstStyle/>
            <a:p>
              <a:pPr algn="ctr"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POST</a:t>
              </a:r>
            </a:p>
          </p:txBody>
        </p:sp>
        <p:sp>
          <p:nvSpPr>
            <p:cNvPr id="6" name="Rectangle 3"/>
            <p:cNvSpPr>
              <a:spLocks noChangeArrowheads="1"/>
            </p:cNvSpPr>
            <p:nvPr/>
          </p:nvSpPr>
          <p:spPr bwMode="auto">
            <a:xfrm>
              <a:off x="2132012" y="1230087"/>
              <a:ext cx="9642856" cy="576293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lIns="108000" tIns="72000" rIns="108000" bIns="72000">
              <a:spAutoFit/>
            </a:bodyPr>
            <a:lstStyle/>
            <a:p>
              <a:pPr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  <a:hlinkClick r:id="rId2"/>
                </a:rPr>
                <a:t>https://baas.kinvey.com/user/{app_id}/</a:t>
              </a:r>
              <a:endPara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" name="Rectangle 3"/>
            <p:cNvSpPr>
              <a:spLocks noChangeArrowheads="1"/>
            </p:cNvSpPr>
            <p:nvPr/>
          </p:nvSpPr>
          <p:spPr bwMode="auto">
            <a:xfrm>
              <a:off x="869948" y="1806380"/>
              <a:ext cx="10904920" cy="576293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lIns="108000" tIns="72000" rIns="108000" bIns="72000">
              <a:spAutoFit/>
            </a:bodyPr>
            <a:lstStyle/>
            <a:p>
              <a:pPr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Authorization: Basic base64(app_id:app_secret)</a:t>
              </a:r>
            </a:p>
          </p:txBody>
        </p:sp>
        <p:sp>
          <p:nvSpPr>
            <p:cNvPr id="12" name="Rectangle 3"/>
            <p:cNvSpPr>
              <a:spLocks noChangeArrowheads="1"/>
            </p:cNvSpPr>
            <p:nvPr/>
          </p:nvSpPr>
          <p:spPr bwMode="auto">
            <a:xfrm>
              <a:off x="869948" y="2382673"/>
              <a:ext cx="10904920" cy="576293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lIns="108000" tIns="72000" rIns="108000" bIns="72000">
              <a:spAutoFit/>
            </a:bodyPr>
            <a:lstStyle/>
            <a:p>
              <a:pPr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{"username":"todor", "password":"pass123"}</a:t>
              </a: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0399" y="3124200"/>
            <a:ext cx="6788026" cy="3411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7664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the Kinvey Back-End: Login User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641348" y="1189517"/>
            <a:ext cx="10904920" cy="1728880"/>
            <a:chOff x="869948" y="1230086"/>
            <a:chExt cx="10904920" cy="1728880"/>
          </a:xfrm>
        </p:grpSpPr>
        <p:sp>
          <p:nvSpPr>
            <p:cNvPr id="5" name="Rectangle 3"/>
            <p:cNvSpPr>
              <a:spLocks noChangeArrowheads="1"/>
            </p:cNvSpPr>
            <p:nvPr/>
          </p:nvSpPr>
          <p:spPr bwMode="auto">
            <a:xfrm>
              <a:off x="869948" y="1230086"/>
              <a:ext cx="1262064" cy="576294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lIns="108000" tIns="72000" rIns="108000" bIns="72000" anchor="ctr" anchorCtr="0">
              <a:noAutofit/>
            </a:bodyPr>
            <a:lstStyle/>
            <a:p>
              <a:pPr algn="ctr"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POST</a:t>
              </a:r>
            </a:p>
          </p:txBody>
        </p:sp>
        <p:sp>
          <p:nvSpPr>
            <p:cNvPr id="6" name="Rectangle 3"/>
            <p:cNvSpPr>
              <a:spLocks noChangeArrowheads="1"/>
            </p:cNvSpPr>
            <p:nvPr/>
          </p:nvSpPr>
          <p:spPr bwMode="auto">
            <a:xfrm>
              <a:off x="2132012" y="1230087"/>
              <a:ext cx="9642856" cy="576293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lIns="108000" tIns="72000" rIns="108000" bIns="72000">
              <a:spAutoFit/>
            </a:bodyPr>
            <a:lstStyle/>
            <a:p>
              <a:pPr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  <a:hlinkClick r:id="rId2"/>
                </a:rPr>
                <a:t>https://baas.kinvey.com/user/{app_id}/login</a:t>
              </a:r>
              <a:endPara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" name="Rectangle 3"/>
            <p:cNvSpPr>
              <a:spLocks noChangeArrowheads="1"/>
            </p:cNvSpPr>
            <p:nvPr/>
          </p:nvSpPr>
          <p:spPr bwMode="auto">
            <a:xfrm>
              <a:off x="869948" y="1806380"/>
              <a:ext cx="10904920" cy="576293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lIns="108000" tIns="72000" rIns="108000" bIns="72000">
              <a:spAutoFit/>
            </a:bodyPr>
            <a:lstStyle/>
            <a:p>
              <a:pPr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Authorization: Basic base64(app_id:app_secret)</a:t>
              </a:r>
            </a:p>
          </p:txBody>
        </p:sp>
        <p:sp>
          <p:nvSpPr>
            <p:cNvPr id="12" name="Rectangle 3"/>
            <p:cNvSpPr>
              <a:spLocks noChangeArrowheads="1"/>
            </p:cNvSpPr>
            <p:nvPr/>
          </p:nvSpPr>
          <p:spPr bwMode="auto">
            <a:xfrm>
              <a:off x="869948" y="2382673"/>
              <a:ext cx="10904920" cy="576293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lIns="108000" tIns="72000" rIns="108000" bIns="72000">
              <a:spAutoFit/>
            </a:bodyPr>
            <a:lstStyle/>
            <a:p>
              <a:pPr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{"username":"todor", "password":"pass123"}</a:t>
              </a: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9212" y="3231840"/>
            <a:ext cx="7010400" cy="3264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7800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The Book Library App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Kinvey Back-End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App Skeleton: HTML + CSS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Session / Local Storage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App Code Structure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Login / Register / Logout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CRUD Operations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026" name="Picture 2" descr="http://www.graphicsfuel.com/wp-content/uploads/2012/07/books-icon-51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78000" y="1066800"/>
            <a:ext cx="2045212" cy="204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3212" y="1486376"/>
            <a:ext cx="3574938" cy="46096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5162" y="4080032"/>
            <a:ext cx="1760965" cy="176096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397262">
            <a:off x="10150719" y="1364121"/>
            <a:ext cx="1211868" cy="1211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291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the Kinvey Back-End: List All Books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641348" y="1189517"/>
            <a:ext cx="10904920" cy="1152587"/>
            <a:chOff x="869948" y="1230086"/>
            <a:chExt cx="10904920" cy="1152587"/>
          </a:xfrm>
        </p:grpSpPr>
        <p:sp>
          <p:nvSpPr>
            <p:cNvPr id="5" name="Rectangle 3"/>
            <p:cNvSpPr>
              <a:spLocks noChangeArrowheads="1"/>
            </p:cNvSpPr>
            <p:nvPr/>
          </p:nvSpPr>
          <p:spPr bwMode="auto">
            <a:xfrm>
              <a:off x="869948" y="1230086"/>
              <a:ext cx="1033464" cy="576294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lIns="108000" tIns="72000" rIns="108000" bIns="72000" anchor="ctr" anchorCtr="0">
              <a:noAutofit/>
            </a:bodyPr>
            <a:lstStyle/>
            <a:p>
              <a:pPr algn="ctr"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GET</a:t>
              </a:r>
            </a:p>
          </p:txBody>
        </p:sp>
        <p:sp>
          <p:nvSpPr>
            <p:cNvPr id="6" name="Rectangle 3"/>
            <p:cNvSpPr>
              <a:spLocks noChangeArrowheads="1"/>
            </p:cNvSpPr>
            <p:nvPr/>
          </p:nvSpPr>
          <p:spPr bwMode="auto">
            <a:xfrm>
              <a:off x="1903412" y="1230087"/>
              <a:ext cx="9871456" cy="576293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lIns="108000" tIns="72000" rIns="108000" bIns="72000">
              <a:spAutoFit/>
            </a:bodyPr>
            <a:lstStyle/>
            <a:p>
              <a:pPr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  <a:hlinkClick r:id="rId2"/>
                </a:rPr>
                <a:t>https://baas.kinvey.com/appdata/{app_id}/books</a:t>
              </a:r>
              <a:endPara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" name="Rectangle 3"/>
            <p:cNvSpPr>
              <a:spLocks noChangeArrowheads="1"/>
            </p:cNvSpPr>
            <p:nvPr/>
          </p:nvSpPr>
          <p:spPr bwMode="auto">
            <a:xfrm>
              <a:off x="869948" y="1806380"/>
              <a:ext cx="10904920" cy="576293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lIns="108000" tIns="72000" rIns="108000" bIns="72000">
              <a:spAutoFit/>
            </a:bodyPr>
            <a:lstStyle/>
            <a:p>
              <a:pPr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Authorization: Kinvey authtoken</a:t>
              </a: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348" y="2698853"/>
            <a:ext cx="10904921" cy="3625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588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the Kinvey Back-End: Create New Book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641348" y="1189517"/>
            <a:ext cx="10904920" cy="1728880"/>
            <a:chOff x="869948" y="1230086"/>
            <a:chExt cx="10904920" cy="1728880"/>
          </a:xfrm>
        </p:grpSpPr>
        <p:sp>
          <p:nvSpPr>
            <p:cNvPr id="5" name="Rectangle 3"/>
            <p:cNvSpPr>
              <a:spLocks noChangeArrowheads="1"/>
            </p:cNvSpPr>
            <p:nvPr/>
          </p:nvSpPr>
          <p:spPr bwMode="auto">
            <a:xfrm>
              <a:off x="869948" y="1230086"/>
              <a:ext cx="1185864" cy="576294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lIns="108000" tIns="72000" rIns="108000" bIns="72000" anchor="ctr" anchorCtr="0">
              <a:noAutofit/>
            </a:bodyPr>
            <a:lstStyle/>
            <a:p>
              <a:pPr algn="ctr"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POST</a:t>
              </a:r>
            </a:p>
          </p:txBody>
        </p:sp>
        <p:sp>
          <p:nvSpPr>
            <p:cNvPr id="6" name="Rectangle 3"/>
            <p:cNvSpPr>
              <a:spLocks noChangeArrowheads="1"/>
            </p:cNvSpPr>
            <p:nvPr/>
          </p:nvSpPr>
          <p:spPr bwMode="auto">
            <a:xfrm>
              <a:off x="2055812" y="1230087"/>
              <a:ext cx="9719056" cy="576293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lIns="108000" tIns="72000" rIns="108000" bIns="72000">
              <a:spAutoFit/>
            </a:bodyPr>
            <a:lstStyle/>
            <a:p>
              <a:pPr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  <a:hlinkClick r:id="rId2"/>
                </a:rPr>
                <a:t>https://baas.kinvey.com/appdata/{app_id}/books</a:t>
              </a: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 </a:t>
              </a:r>
            </a:p>
          </p:txBody>
        </p:sp>
        <p:sp>
          <p:nvSpPr>
            <p:cNvPr id="9" name="Rectangle 3"/>
            <p:cNvSpPr>
              <a:spLocks noChangeArrowheads="1"/>
            </p:cNvSpPr>
            <p:nvPr/>
          </p:nvSpPr>
          <p:spPr bwMode="auto">
            <a:xfrm>
              <a:off x="869948" y="1806380"/>
              <a:ext cx="10904920" cy="576293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lIns="108000" tIns="72000" rIns="108000" bIns="72000">
              <a:spAutoFit/>
            </a:bodyPr>
            <a:lstStyle/>
            <a:p>
              <a:pPr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Authorization: Kinvey authtoken</a:t>
              </a:r>
            </a:p>
          </p:txBody>
        </p:sp>
        <p:sp>
          <p:nvSpPr>
            <p:cNvPr id="12" name="Rectangle 3"/>
            <p:cNvSpPr>
              <a:spLocks noChangeArrowheads="1"/>
            </p:cNvSpPr>
            <p:nvPr/>
          </p:nvSpPr>
          <p:spPr bwMode="auto">
            <a:xfrm>
              <a:off x="869948" y="2382673"/>
              <a:ext cx="10904920" cy="576293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lIns="108000" tIns="72000" rIns="108000" bIns="72000">
              <a:spAutoFit/>
            </a:bodyPr>
            <a:lstStyle/>
            <a:p>
              <a:pPr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{ "title":"ttt", "author":"aaa", "description":"ddd" }</a:t>
              </a:r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1254" y="3282163"/>
            <a:ext cx="9046314" cy="3194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2719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the Kinvey Back-End: Edit Book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641348" y="1189517"/>
            <a:ext cx="10904920" cy="1728880"/>
            <a:chOff x="869948" y="1230086"/>
            <a:chExt cx="10904920" cy="1728880"/>
          </a:xfrm>
        </p:grpSpPr>
        <p:sp>
          <p:nvSpPr>
            <p:cNvPr id="5" name="Rectangle 3"/>
            <p:cNvSpPr>
              <a:spLocks noChangeArrowheads="1"/>
            </p:cNvSpPr>
            <p:nvPr/>
          </p:nvSpPr>
          <p:spPr bwMode="auto">
            <a:xfrm>
              <a:off x="869948" y="1230086"/>
              <a:ext cx="1033464" cy="576294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lIns="108000" tIns="72000" rIns="108000" bIns="72000" anchor="ctr" anchorCtr="0">
              <a:noAutofit/>
            </a:bodyPr>
            <a:lstStyle/>
            <a:p>
              <a:pPr algn="ctr"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PUT</a:t>
              </a:r>
            </a:p>
          </p:txBody>
        </p:sp>
        <p:sp>
          <p:nvSpPr>
            <p:cNvPr id="6" name="Rectangle 3"/>
            <p:cNvSpPr>
              <a:spLocks noChangeArrowheads="1"/>
            </p:cNvSpPr>
            <p:nvPr/>
          </p:nvSpPr>
          <p:spPr bwMode="auto">
            <a:xfrm>
              <a:off x="1903412" y="1230087"/>
              <a:ext cx="9871456" cy="576293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lIns="108000" tIns="72000" rIns="108000" bIns="72000">
              <a:spAutoFit/>
            </a:bodyPr>
            <a:lstStyle/>
            <a:p>
              <a:pPr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  <a:hlinkClick r:id="rId2"/>
                </a:rPr>
                <a:t>https://baas.kinvey.com/appdata/</a:t>
              </a: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Consolas" pitchFamily="49" charset="0"/>
                  <a:hlinkClick r:id="rId2"/>
                </a:rPr>
                <a:t>{app_id}</a:t>
              </a: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  <a:hlinkClick r:id="rId2"/>
                </a:rPr>
                <a:t>/books/</a:t>
              </a: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Consolas" pitchFamily="49" charset="0"/>
                  <a:hlinkClick r:id="rId2"/>
                </a:rPr>
                <a:t>{id}</a:t>
              </a:r>
              <a:endPara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endParaRPr>
            </a:p>
          </p:txBody>
        </p:sp>
        <p:sp>
          <p:nvSpPr>
            <p:cNvPr id="9" name="Rectangle 3"/>
            <p:cNvSpPr>
              <a:spLocks noChangeArrowheads="1"/>
            </p:cNvSpPr>
            <p:nvPr/>
          </p:nvSpPr>
          <p:spPr bwMode="auto">
            <a:xfrm>
              <a:off x="869948" y="1806380"/>
              <a:ext cx="10904920" cy="576293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lIns="108000" tIns="72000" rIns="108000" bIns="72000">
              <a:spAutoFit/>
            </a:bodyPr>
            <a:lstStyle/>
            <a:p>
              <a:pPr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Authorization: Kinvey authtoken</a:t>
              </a:r>
            </a:p>
          </p:txBody>
        </p:sp>
        <p:sp>
          <p:nvSpPr>
            <p:cNvPr id="12" name="Rectangle 3"/>
            <p:cNvSpPr>
              <a:spLocks noChangeArrowheads="1"/>
            </p:cNvSpPr>
            <p:nvPr/>
          </p:nvSpPr>
          <p:spPr bwMode="auto">
            <a:xfrm>
              <a:off x="869948" y="2382673"/>
              <a:ext cx="10904920" cy="576293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lIns="108000" tIns="72000" rIns="108000" bIns="72000">
              <a:spAutoFit/>
            </a:bodyPr>
            <a:lstStyle/>
            <a:p>
              <a:pPr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{ "title":"t2", "author":"a2", "description":"d2" }</a:t>
              </a: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9804" y="3213475"/>
            <a:ext cx="8688008" cy="3282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9155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the Kinvey Back-End: Delete Book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531812" y="1285813"/>
            <a:ext cx="11123992" cy="1152587"/>
            <a:chOff x="869948" y="1230086"/>
            <a:chExt cx="10904920" cy="1152587"/>
          </a:xfrm>
        </p:grpSpPr>
        <p:sp>
          <p:nvSpPr>
            <p:cNvPr id="5" name="Rectangle 3"/>
            <p:cNvSpPr>
              <a:spLocks noChangeArrowheads="1"/>
            </p:cNvSpPr>
            <p:nvPr/>
          </p:nvSpPr>
          <p:spPr bwMode="auto">
            <a:xfrm>
              <a:off x="869948" y="1230086"/>
              <a:ext cx="1414464" cy="576294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lIns="108000" tIns="72000" rIns="108000" bIns="72000" anchor="ctr" anchorCtr="0">
              <a:noAutofit/>
            </a:bodyPr>
            <a:lstStyle/>
            <a:p>
              <a:pPr algn="ctr"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DELETE</a:t>
              </a:r>
            </a:p>
          </p:txBody>
        </p:sp>
        <p:sp>
          <p:nvSpPr>
            <p:cNvPr id="6" name="Rectangle 3"/>
            <p:cNvSpPr>
              <a:spLocks noChangeArrowheads="1"/>
            </p:cNvSpPr>
            <p:nvPr/>
          </p:nvSpPr>
          <p:spPr bwMode="auto">
            <a:xfrm>
              <a:off x="2284412" y="1230087"/>
              <a:ext cx="9490456" cy="576293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lIns="108000" tIns="72000" rIns="108000" bIns="72000">
              <a:spAutoFit/>
            </a:bodyPr>
            <a:lstStyle/>
            <a:p>
              <a:pPr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  <a:hlinkClick r:id="rId2"/>
                </a:rPr>
                <a:t>https://baas.kinvey.com/appdata/</a:t>
              </a: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Consolas" pitchFamily="49" charset="0"/>
                  <a:hlinkClick r:id="rId2"/>
                </a:rPr>
                <a:t>{app_id}</a:t>
              </a: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  <a:hlinkClick r:id="rId2"/>
                </a:rPr>
                <a:t>/books/</a:t>
              </a: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Consolas" pitchFamily="49" charset="0"/>
                  <a:hlinkClick r:id="rId2"/>
                </a:rPr>
                <a:t>{id}</a:t>
              </a:r>
              <a:endPara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endParaRPr>
            </a:p>
          </p:txBody>
        </p:sp>
        <p:sp>
          <p:nvSpPr>
            <p:cNvPr id="9" name="Rectangle 3"/>
            <p:cNvSpPr>
              <a:spLocks noChangeArrowheads="1"/>
            </p:cNvSpPr>
            <p:nvPr/>
          </p:nvSpPr>
          <p:spPr bwMode="auto">
            <a:xfrm>
              <a:off x="869948" y="1806380"/>
              <a:ext cx="10904920" cy="576293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lIns="108000" tIns="72000" rIns="108000" bIns="72000">
              <a:spAutoFit/>
            </a:bodyPr>
            <a:lstStyle/>
            <a:p>
              <a:pPr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Authorization: Kinvey authtoken</a:t>
              </a:r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812" y="2895600"/>
            <a:ext cx="11123992" cy="3150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4864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04817" y="4876800"/>
            <a:ext cx="9832319" cy="820600"/>
          </a:xfrm>
        </p:spPr>
        <p:txBody>
          <a:bodyPr/>
          <a:lstStyle/>
          <a:p>
            <a:r>
              <a:rPr lang="en-US" dirty="0"/>
              <a:t>Create the Application Skeleton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4817" y="5774424"/>
            <a:ext cx="9832319" cy="719034"/>
          </a:xfrm>
        </p:spPr>
        <p:txBody>
          <a:bodyPr/>
          <a:lstStyle/>
          <a:p>
            <a:r>
              <a:rPr lang="en-US" dirty="0"/>
              <a:t>HTML, CSS, Views, Forms, Info Boxes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1183" y="850738"/>
            <a:ext cx="7399586" cy="3721262"/>
          </a:xfrm>
          <a:prstGeom prst="roundRect">
            <a:avLst>
              <a:gd name="adj" fmla="val 983"/>
            </a:avLst>
          </a:prstGeom>
        </p:spPr>
      </p:pic>
    </p:spTree>
    <p:extLst>
      <p:ext uri="{BB962C8B-B14F-4D97-AF65-F5344CB8AC3E}">
        <p14:creationId xmlns:p14="http://schemas.microsoft.com/office/powerpoint/2010/main" val="16020689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the Project Structure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6567" y="1662529"/>
            <a:ext cx="5692515" cy="429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386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15" name="Title 1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 with the HTML Page: books.html</a:t>
            </a:r>
          </a:p>
        </p:txBody>
      </p:sp>
      <p:sp>
        <p:nvSpPr>
          <p:cNvPr id="17" name="Rectangle 3"/>
          <p:cNvSpPr>
            <a:spLocks noChangeArrowheads="1"/>
          </p:cNvSpPr>
          <p:nvPr/>
        </p:nvSpPr>
        <p:spPr bwMode="auto">
          <a:xfrm>
            <a:off x="681988" y="1247793"/>
            <a:ext cx="10822624" cy="492440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&lt;!DOCTYPE html&gt;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&lt;head&gt;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&lt;title&gt;Book Library&lt;/title&gt;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&lt;script src="scripts/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jquery-3.1.1.min.js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"&gt;&lt;/script&gt;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&lt;script src="scripts/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book-library.js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"&gt;&lt;/script&gt;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&lt;link rel="stylesheet" type="text/css"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href="styles/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book-library.css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/&gt;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&lt;/head&gt;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&lt;body&gt;…&lt;/body&gt;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</p:spTree>
    <p:extLst>
      <p:ext uri="{BB962C8B-B14F-4D97-AF65-F5344CB8AC3E}">
        <p14:creationId xmlns:p14="http://schemas.microsoft.com/office/powerpoint/2010/main" val="3780422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Body Structure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681988" y="1091258"/>
            <a:ext cx="10822624" cy="534683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&lt;body onload="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startApp()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header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id="menu"&gt;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&lt;a href="#" id="link1"&gt;Link1&lt;/a&gt; 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&lt;a href="#" id="link2"&gt;Link2&lt;/a&gt; 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…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header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main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&lt;section id="view1"&gt;Section #1&lt;/section&gt;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&lt;section id="view2"&gt;Section #2&lt;/section&gt;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…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main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footer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&gt;Book Library - Simple SPA Application&lt;/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footer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&lt;/body&gt;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8412" y="1207610"/>
            <a:ext cx="3775487" cy="1787608"/>
          </a:xfrm>
          <a:prstGeom prst="roundRect">
            <a:avLst>
              <a:gd name="adj" fmla="val 886"/>
            </a:avLst>
          </a:prstGeom>
        </p:spPr>
      </p:pic>
    </p:spTree>
    <p:extLst>
      <p:ext uri="{BB962C8B-B14F-4D97-AF65-F5344CB8AC3E}">
        <p14:creationId xmlns:p14="http://schemas.microsoft.com/office/powerpoint/2010/main" val="1156314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Navigation (Menu)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746667" y="1691609"/>
            <a:ext cx="10693266" cy="402339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header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id="menu"&gt;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&lt;a href="#" id="linkHome"&gt;Home&lt;/a&gt;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&lt;a href="#" id="linkLogin"&gt;Login&lt;/a&gt;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&lt;a href="#" id="linkRegister"&gt;Register&lt;/a&gt;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&lt;a href="#" id="linkListBooks"&gt;List Books&lt;/a&gt;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&lt;a href="#" id="linkCreateBook"&gt;Create Book&lt;/a&gt;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&lt;a href="#" id="linkLogout"&gt;Logout&lt;/a&gt;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&lt;span id="loggedInUser"&gt;&lt;/span&gt;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header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5212" y="1176445"/>
            <a:ext cx="6462320" cy="957155"/>
          </a:xfrm>
          <a:prstGeom prst="roundRect">
            <a:avLst>
              <a:gd name="adj" fmla="val 1902"/>
            </a:avLst>
          </a:prstGeom>
        </p:spPr>
      </p:pic>
    </p:spTree>
    <p:extLst>
      <p:ext uri="{BB962C8B-B14F-4D97-AF65-F5344CB8AC3E}">
        <p14:creationId xmlns:p14="http://schemas.microsoft.com/office/powerpoint/2010/main" val="19137728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 Sections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758188" y="1266136"/>
            <a:ext cx="10670224" cy="56090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&lt;section id="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loadingBox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"&gt;Loading ...&lt;/section&gt;</a:t>
            </a: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758188" y="2248224"/>
            <a:ext cx="10670224" cy="56090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&lt;section id="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infoBox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"&gt;Info&lt;/section&gt;</a:t>
            </a:r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758188" y="3230312"/>
            <a:ext cx="10670224" cy="56090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&lt;section id="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errorBox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"&gt;Error&lt;/section&gt;</a:t>
            </a:r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758188" y="4212400"/>
            <a:ext cx="10670224" cy="18074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&lt;section id="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viewHome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&lt;h1&gt;Welcome&lt;/h1&gt;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Welcome to our book library.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&lt;/section&gt;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3524" y="4038599"/>
            <a:ext cx="3685632" cy="2285837"/>
          </a:xfrm>
          <a:prstGeom prst="roundRect">
            <a:avLst>
              <a:gd name="adj" fmla="val 1902"/>
            </a:avLst>
          </a:prstGeom>
        </p:spPr>
      </p:pic>
    </p:spTree>
    <p:extLst>
      <p:ext uri="{BB962C8B-B14F-4D97-AF65-F5344CB8AC3E}">
        <p14:creationId xmlns:p14="http://schemas.microsoft.com/office/powerpoint/2010/main" val="3095342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r>
              <a:rPr lang="en-US" sz="6000" b="1" dirty="0"/>
              <a:t/>
            </a:r>
            <a:br>
              <a:rPr lang="en-US" sz="6000" b="1" dirty="0"/>
            </a:br>
            <a:r>
              <a:rPr lang="en-US" sz="11500" b="1" noProof="1"/>
              <a:t>#</a:t>
            </a:r>
            <a:r>
              <a:rPr lang="en-US" sz="11500" b="1" noProof="1" smtClean="0"/>
              <a:t>JSCORE</a:t>
            </a:r>
            <a:endParaRPr lang="en-US" noProof="1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Have a Question?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18290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Login View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758188" y="1225479"/>
            <a:ext cx="10670224" cy="494672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&lt;section id="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viewLogin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&lt;h1&gt;Please login&lt;/h1&gt;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&lt;form id="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formLogin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&lt;div&gt;Username:&lt;/div&gt;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&lt;div&gt;&lt;input type="text" name=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username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required /&gt;&lt;/div&gt;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&lt;div&gt;Password:&lt;/div&gt;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&lt;div&gt;&lt;input type="password"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name="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passwd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required /&gt;&lt;/div&gt;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&lt;div&gt;&lt;input type="submit" value="Login" /&gt;&lt;/div&gt;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&lt;/form&gt;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&lt;/section&gt;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0433" y="1389232"/>
            <a:ext cx="3324969" cy="2923160"/>
          </a:xfrm>
          <a:prstGeom prst="roundRect">
            <a:avLst>
              <a:gd name="adj" fmla="val 904"/>
            </a:avLst>
          </a:prstGeom>
        </p:spPr>
      </p:pic>
    </p:spTree>
    <p:extLst>
      <p:ext uri="{BB962C8B-B14F-4D97-AF65-F5344CB8AC3E}">
        <p14:creationId xmlns:p14="http://schemas.microsoft.com/office/powerpoint/2010/main" val="2694443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Register View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758188" y="1301679"/>
            <a:ext cx="10670224" cy="494672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&lt;section id="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viewRegister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&lt;h1&gt;Please register here&lt;/h1&gt;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&lt;form id="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formRegister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&lt;div&gt;Username:&lt;/div&gt;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&lt;div&gt;&lt;input type="text" name=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username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required /&gt;&lt;/div&gt;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&lt;div&gt;Password:&lt;/div&gt;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&lt;div&gt;&lt;input type="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password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name="passwd" required /&gt;&lt;/div&gt;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&lt;div&gt;&lt;input type="submit" value="Register" /&gt;&lt;/div&gt;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&lt;/form&gt;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&lt;/section&gt;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5479" y="1483263"/>
            <a:ext cx="3851819" cy="2829128"/>
          </a:xfrm>
          <a:prstGeom prst="roundRect">
            <a:avLst>
              <a:gd name="adj" fmla="val 904"/>
            </a:avLst>
          </a:prstGeom>
        </p:spPr>
      </p:pic>
    </p:spTree>
    <p:extLst>
      <p:ext uri="{BB962C8B-B14F-4D97-AF65-F5344CB8AC3E}">
        <p14:creationId xmlns:p14="http://schemas.microsoft.com/office/powerpoint/2010/main" val="1430035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Books View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608012" y="1066800"/>
            <a:ext cx="4953000" cy="399261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&lt;section id="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viewBooks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&lt;h1&gt;Books&lt;/h1&gt;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&lt;div id="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books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table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&lt;th&gt;Title&lt;/th&gt;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&lt;th&gt;Author&lt;/th&gt;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&lt;th&gt;Description&lt;/th&gt;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&lt;th&gt;Actions&lt;/th&gt;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&lt;/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5561012" y="1066800"/>
            <a:ext cx="6005400" cy="494672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&lt;td&gt;Book title&lt;/td&gt;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&lt;td&gt;Book author&lt;/td&gt;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&lt;td&gt;Book description&lt;/td&gt;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&lt;td&gt;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&lt;a href="#"&gt;[Delete]&lt;/a&gt;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&lt;a href="#"&gt;[Edit]&lt;/a&gt;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&lt;/td&gt;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&lt;/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…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&lt;/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table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&lt;/section&gt;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5061" y="5179007"/>
            <a:ext cx="3838903" cy="1317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716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Book View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681988" y="1160947"/>
            <a:ext cx="10822624" cy="494672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&lt;section id="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viewCreateBook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&lt;h1&gt;Create new book&lt;/h1&gt;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&lt;form id="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formCreateBook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&lt;div&gt;Title:&lt;/div&gt;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&lt;div&gt;&lt;input type="text" name="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title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required /&gt;&lt;/div&gt;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&lt;div&gt;Author:&lt;/div&gt;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&lt;div&gt;&lt;input type="text" name="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author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required /&gt;&lt;/div&gt;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&lt;div&gt;Description:&lt;/div&gt;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&lt;div&gt;&lt;textarea name="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descr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rows="10" required&gt;&lt;/textarea&gt;&lt;/div&gt;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&lt;div&gt;&lt;input type="submit" value="Create" /&gt;&lt;/div&gt;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&lt;/form&gt;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&lt;/section&gt;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0612" y="4114800"/>
            <a:ext cx="1726530" cy="2252662"/>
          </a:xfrm>
          <a:prstGeom prst="roundRect">
            <a:avLst>
              <a:gd name="adj" fmla="val 1257"/>
            </a:avLst>
          </a:prstGeom>
        </p:spPr>
      </p:pic>
    </p:spTree>
    <p:extLst>
      <p:ext uri="{BB962C8B-B14F-4D97-AF65-F5344CB8AC3E}">
        <p14:creationId xmlns:p14="http://schemas.microsoft.com/office/powerpoint/2010/main" val="1743084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Edit Book View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681988" y="1144815"/>
            <a:ext cx="10822624" cy="50575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&lt;section id="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viewEditBook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&lt;h1&gt;Edit existing book&lt;/h1&gt;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&lt;form id="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formEditBook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&lt;div&gt;&lt;input type="hidden" name="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id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required /&gt;&lt;/div&gt;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&lt;div&gt;Title:&lt;/div&gt;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&lt;div&gt;&lt;input type="text" name="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title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required /&gt;&lt;/div&gt;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&lt;div&gt;Author:&lt;/div&gt;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&lt;div&gt;&lt;input type="text" name="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author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required /&gt;&lt;/div&gt;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&lt;div&gt;Description:&lt;/div&gt;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&lt;div&gt;&lt;textarea name="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descr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rows="10"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required&gt;&lt;/textarea&gt;&lt;/div&gt;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&lt;div&gt;&lt;input type="submit value="Edit" /&gt;&lt;/div&gt;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&lt;/form&gt;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&lt;/section&gt;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899" y="4138612"/>
            <a:ext cx="1842713" cy="2414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976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</a:t>
            </a:r>
            <a:r>
              <a:rPr lang="en-US"/>
              <a:t>: Style</a:t>
            </a:r>
            <a:r>
              <a:rPr lang="bg-BG" dirty="0"/>
              <a:t> </a:t>
            </a:r>
            <a:r>
              <a:rPr lang="en-US" dirty="0"/>
              <a:t>the Navigation Bar (Menus)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760412" y="1115525"/>
            <a:ext cx="4648200" cy="52852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#menu 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#DDD;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text-align: center;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padding: 5px;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line-height: 1.5;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border-radius: 3px;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overflow: auto;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#menu&gt;#loggedInUser 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float: right;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margin-right: 10px;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0012" y="5257800"/>
            <a:ext cx="6198434" cy="941366"/>
          </a:xfrm>
          <a:prstGeom prst="rect">
            <a:avLst/>
          </a:prstGeom>
        </p:spPr>
      </p:pic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5942012" y="1115525"/>
            <a:ext cx="5410200" cy="388489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#menu a 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text-decoration: none;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padding: 5px 10px;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border-radius: 5px;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7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#menu a:hover 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#BBB;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415945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Style the Sections and Tables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6323012" y="1219201"/>
            <a:ext cx="5105400" cy="430039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table th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#DDD;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padding: 10px;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3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table td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padding: 5px 10px;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#EEE;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758188" y="1219200"/>
            <a:ext cx="5031424" cy="430039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main &gt; section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display: none;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padding: 20px 5px;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3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section h1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margin: 10px 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font-size: 1.2em;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2612" y="5105400"/>
            <a:ext cx="4232862" cy="1344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082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Style the Loading / Info / Error Boxes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6170612" y="1303912"/>
            <a:ext cx="5257800" cy="388489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#loadingBox 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#7CB3E9;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#infoBox 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#393;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#errorBox 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#F50;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758188" y="1303911"/>
            <a:ext cx="4879024" cy="388489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#infoBox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#errorBox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#loadingBox 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width: 80%;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margin: 10px auto;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color: white;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text-align: center;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padding: 5px;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border-radius: 3px;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916" y="4799308"/>
            <a:ext cx="4650896" cy="1372892"/>
          </a:xfrm>
          <a:prstGeom prst="roundRect">
            <a:avLst>
              <a:gd name="adj" fmla="val 2496"/>
            </a:avLst>
          </a:prstGeom>
        </p:spPr>
      </p:pic>
    </p:spTree>
    <p:extLst>
      <p:ext uri="{BB962C8B-B14F-4D97-AF65-F5344CB8AC3E}">
        <p14:creationId xmlns:p14="http://schemas.microsoft.com/office/powerpoint/2010/main" val="3395890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Style the App Footer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681988" y="1303912"/>
            <a:ext cx="10822624" cy="337706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footer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#DDD;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padding: 5px 10px;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font-size: 0.8em;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text-align: center;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border-radius: 3px;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3988" y="5257800"/>
            <a:ext cx="9400847" cy="957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3374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the App Skeleton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412" y="1248284"/>
            <a:ext cx="5511995" cy="515251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1710" y="1248284"/>
            <a:ext cx="4500502" cy="5152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8776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73300" y="4931688"/>
            <a:ext cx="9832319" cy="820600"/>
          </a:xfrm>
        </p:spPr>
        <p:txBody>
          <a:bodyPr/>
          <a:lstStyle/>
          <a:p>
            <a:r>
              <a:rPr lang="en-US" dirty="0"/>
              <a:t>The Book Library Project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173300" y="5788744"/>
            <a:ext cx="9832319" cy="688256"/>
          </a:xfrm>
        </p:spPr>
        <p:txBody>
          <a:bodyPr/>
          <a:lstStyle/>
          <a:p>
            <a:r>
              <a:rPr lang="en-US" dirty="0"/>
              <a:t>Book Library: CRUD + Login / Logout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7320" y="956805"/>
            <a:ext cx="8174184" cy="3691395"/>
          </a:xfrm>
          <a:prstGeom prst="roundRect">
            <a:avLst>
              <a:gd name="adj" fmla="val 437"/>
            </a:avLst>
          </a:prstGeom>
        </p:spPr>
      </p:pic>
    </p:spTree>
    <p:extLst>
      <p:ext uri="{BB962C8B-B14F-4D97-AF65-F5344CB8AC3E}">
        <p14:creationId xmlns:p14="http://schemas.microsoft.com/office/powerpoint/2010/main" val="16591309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80677" y="5349925"/>
            <a:ext cx="9832319" cy="820600"/>
          </a:xfrm>
        </p:spPr>
        <p:txBody>
          <a:bodyPr/>
          <a:lstStyle/>
          <a:p>
            <a:r>
              <a:rPr lang="en-US" dirty="0"/>
              <a:t>Session / Local Storage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760412" y="1600200"/>
            <a:ext cx="10668000" cy="3349450"/>
            <a:chOff x="760412" y="1600200"/>
            <a:chExt cx="10668000" cy="334945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60412" y="1600200"/>
              <a:ext cx="10668000" cy="3349450"/>
            </a:xfrm>
            <a:prstGeom prst="rect">
              <a:avLst/>
            </a:prstGeom>
          </p:spPr>
        </p:pic>
        <p:pic>
          <p:nvPicPr>
            <p:cNvPr id="8" name="Picture 6" descr="Резултат с изображение за js logo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00219" y="3092188"/>
              <a:ext cx="1545045" cy="1545045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22" name="Picture 2" descr="Свързано изображение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27299" y="2942236"/>
              <a:ext cx="1922683" cy="1922683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24" name="Picture 4" descr="Резултат с изображение за web icon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51212" y="3091222"/>
              <a:ext cx="1545918" cy="1545918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30" name="Picture 10" descr="http://www.cloudcomputingpatterns.org/icons/key_value_storage_icon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58545" y="3089065"/>
              <a:ext cx="1549569" cy="1549567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90984304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Session storage </a:t>
            </a:r>
            <a:r>
              <a:rPr lang="en-US" dirty="0"/>
              <a:t>holds key / value pairs in the browser session</a:t>
            </a:r>
          </a:p>
          <a:p>
            <a:pPr lvl="1"/>
            <a:r>
              <a:rPr lang="en-US" dirty="0"/>
              <a:t>All data is lost when the browser is closed, survives page reloads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Session / Local Storage – Overview</a:t>
            </a:r>
            <a:endParaRPr lang="en-US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681988" y="2641959"/>
            <a:ext cx="10822624" cy="100718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Save data to sessionStorage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sessionStorage.setItem('username', 'maria');</a:t>
            </a:r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681988" y="3987457"/>
            <a:ext cx="10822624" cy="100718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Get saved data from sessionStorage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currentUser = sessionStorage.getItem('username');</a:t>
            </a:r>
          </a:p>
        </p:txBody>
      </p:sp>
      <p:sp>
        <p:nvSpPr>
          <p:cNvPr id="10" name="Rectangle 3"/>
          <p:cNvSpPr>
            <a:spLocks noChangeArrowheads="1"/>
          </p:cNvSpPr>
          <p:nvPr/>
        </p:nvSpPr>
        <p:spPr bwMode="auto">
          <a:xfrm>
            <a:off x="681988" y="5317419"/>
            <a:ext cx="10822624" cy="100718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Remove all saved data from sessionStorage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sessionStorage.clear();</a:t>
            </a:r>
          </a:p>
        </p:txBody>
      </p:sp>
    </p:spTree>
    <p:extLst>
      <p:ext uri="{BB962C8B-B14F-4D97-AF65-F5344CB8AC3E}">
        <p14:creationId xmlns:p14="http://schemas.microsoft.com/office/powerpoint/2010/main" val="1543897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10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Local storage </a:t>
            </a:r>
            <a:r>
              <a:rPr lang="en-US" dirty="0"/>
              <a:t>holds key / value pairs in the browser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Data survives for long time, until manually deleted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Each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origin</a:t>
            </a:r>
            <a:r>
              <a:rPr lang="en-US" dirty="0"/>
              <a:t> (site location) has its own storage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hlinkClick r:id="rId2"/>
              </a:rPr>
              <a:t>https://softuni.bg</a:t>
            </a:r>
            <a:r>
              <a:rPr lang="en-US" dirty="0"/>
              <a:t> holds different data than </a:t>
            </a:r>
            <a:r>
              <a:rPr lang="en-US" dirty="0">
                <a:hlinkClick r:id="rId3"/>
              </a:rPr>
              <a:t>https://google.com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Storage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910588" y="2580865"/>
            <a:ext cx="10365424" cy="100718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Save data to localStorage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localStorage.setItem('language', 'en');</a:t>
            </a: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910588" y="3926363"/>
            <a:ext cx="10365424" cy="100718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Get saved data from localStorage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lang = localStorage.getItem('languuage');</a:t>
            </a:r>
          </a:p>
        </p:txBody>
      </p:sp>
    </p:spTree>
    <p:extLst>
      <p:ext uri="{BB962C8B-B14F-4D97-AF65-F5344CB8AC3E}">
        <p14:creationId xmlns:p14="http://schemas.microsoft.com/office/powerpoint/2010/main" val="4238494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Play with the Session Storage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410" y="1371600"/>
            <a:ext cx="10668002" cy="4733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64968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80677" y="5580200"/>
            <a:ext cx="9832319" cy="820600"/>
          </a:xfrm>
        </p:spPr>
        <p:txBody>
          <a:bodyPr/>
          <a:lstStyle/>
          <a:p>
            <a:r>
              <a:rPr lang="en-US" dirty="0"/>
              <a:t>App Code Structure</a:t>
            </a:r>
          </a:p>
        </p:txBody>
      </p:sp>
      <p:pic>
        <p:nvPicPr>
          <p:cNvPr id="2052" name="Picture 4" descr="Резултат с изображение за JavaScript Cod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2931" y="1219200"/>
            <a:ext cx="7767810" cy="3968478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Резултат с изображение за js 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2628" y="1447800"/>
            <a:ext cx="1640904" cy="1640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Свързано изображение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9269" y="3547527"/>
            <a:ext cx="2304263" cy="1424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234185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 Structure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681988" y="1131885"/>
            <a:ext cx="10822624" cy="607071"/>
          </a:xfrm>
          <a:prstGeom prst="rect">
            <a:avLst/>
          </a:prstGeom>
          <a:solidFill>
            <a:schemeClr val="tx2">
              <a:lumMod val="90000"/>
              <a:alpha val="30196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book-library.js</a:t>
            </a: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681988" y="1740312"/>
            <a:ext cx="10822624" cy="466048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startApp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sessionStorage.clear();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// Clear user auth data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showHideMenuLinks();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showView('viewHome');</a:t>
            </a:r>
          </a:p>
          <a:p>
            <a:pPr eaLnBrk="0" hangingPunct="0">
              <a:lnSpc>
                <a:spcPct val="95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// Bind the navigation menu links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$("#linkHome").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click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(showHomeView);</a:t>
            </a:r>
          </a:p>
          <a:p>
            <a:pPr eaLnBrk="0" hangingPunct="0">
              <a:lnSpc>
                <a:spcPct val="7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…</a:t>
            </a:r>
          </a:p>
          <a:p>
            <a:pPr eaLnBrk="0" hangingPunct="0">
              <a:lnSpc>
                <a:spcPct val="95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// Bind the form submit actions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$("#formLogin").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submit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(loginUser);</a:t>
            </a:r>
          </a:p>
          <a:p>
            <a:pPr eaLnBrk="0" hangingPunct="0">
              <a:lnSpc>
                <a:spcPct val="7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…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$("form").submit(function(e) { e.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preventDefault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});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7" name="AutoShape 25"/>
          <p:cNvSpPr>
            <a:spLocks noChangeArrowheads="1"/>
          </p:cNvSpPr>
          <p:nvPr/>
        </p:nvSpPr>
        <p:spPr bwMode="auto">
          <a:xfrm>
            <a:off x="7999412" y="3346656"/>
            <a:ext cx="3567000" cy="1911144"/>
          </a:xfrm>
          <a:prstGeom prst="wedgeRoundRectCallout">
            <a:avLst>
              <a:gd name="adj1" fmla="val -65334"/>
              <a:gd name="adj2" fmla="val 3858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Handle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</a:rPr>
              <a:t>form.submit()</a:t>
            </a:r>
            <a:r>
              <a:rPr lang="en-US" sz="2800" noProof="1">
                <a:solidFill>
                  <a:srgbClr val="FFFFFF"/>
                </a:solidFill>
              </a:rPr>
              <a:t> not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</a:rPr>
              <a:t>button.click()</a:t>
            </a:r>
            <a:r>
              <a:rPr lang="en-US" sz="2800" noProof="1">
                <a:solidFill>
                  <a:srgbClr val="FFFFFF"/>
                </a:solidFill>
              </a:rPr>
              <a:t>. Otherwise validation fill be bypassed.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8" name="AutoShape 25"/>
          <p:cNvSpPr>
            <a:spLocks noChangeArrowheads="1"/>
          </p:cNvSpPr>
          <p:nvPr/>
        </p:nvSpPr>
        <p:spPr bwMode="auto">
          <a:xfrm>
            <a:off x="2894012" y="5991254"/>
            <a:ext cx="5486400" cy="553204"/>
          </a:xfrm>
          <a:prstGeom prst="wedgeRoundRectCallout">
            <a:avLst>
              <a:gd name="adj1" fmla="val 55588"/>
              <a:gd name="adj2" fmla="val -5461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Disable default submit for all forms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3075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Bind the Navigation Links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834388" y="1360406"/>
            <a:ext cx="10517824" cy="351639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Bind the navigation menu links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$("#linkHome").click(showHomeView);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$("#linkLogin").click(showLoginView);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$("#linkRegister").click(showRegisterView);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$("#linkListBooks").click(listBooks);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$("#linkCreateBook").click(showCreateBookView);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$("#linkLogout").click(logoutUser);</a:t>
            </a:r>
          </a:p>
        </p:txBody>
      </p:sp>
    </p:spTree>
    <p:extLst>
      <p:ext uri="{BB962C8B-B14F-4D97-AF65-F5344CB8AC3E}">
        <p14:creationId xmlns:p14="http://schemas.microsoft.com/office/powerpoint/2010/main" val="36930167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Bind the Form Submit Actions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834388" y="1360406"/>
            <a:ext cx="10517824" cy="256914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Bind the form submit buttons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$("#buttonLoginUser").click(loginUser);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$("#buttonRegisterUser").click(registerUser);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$("#buttonCreateBook").click(createBook);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$("#buttonEditBook").click(editBook);</a:t>
            </a:r>
          </a:p>
        </p:txBody>
      </p:sp>
    </p:spTree>
    <p:extLst>
      <p:ext uri="{BB962C8B-B14F-4D97-AF65-F5344CB8AC3E}">
        <p14:creationId xmlns:p14="http://schemas.microsoft.com/office/powerpoint/2010/main" val="357577467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Bind Info Boxes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834388" y="1371600"/>
            <a:ext cx="10517824" cy="186895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Bind the info / error boxes: hide on click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$("#infoBox, #errorBox").click(function()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$(this).fadeOut();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});</a:t>
            </a: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834388" y="3751139"/>
            <a:ext cx="10517824" cy="229984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Attach AJAX "loading" event listener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$(document).on({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ajaxStart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function() { $("#loadingBox").show() },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ajaxStop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function() { $("#loadingBox").hide()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2176347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 a Simple Navigation System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834388" y="1382563"/>
            <a:ext cx="10517824" cy="468786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showHideMenuLinks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$("#linkHome").show();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if (sessionStorage.getItem('authToken'))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// We have logged in user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$("#linkLogin").hide();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$("#linkRegister").hide();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$("#linkListBooks").show();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$("#linkCreateBook").show();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$("#linkLogout").show();</a:t>
            </a:r>
          </a:p>
        </p:txBody>
      </p:sp>
    </p:spTree>
    <p:extLst>
      <p:ext uri="{BB962C8B-B14F-4D97-AF65-F5344CB8AC3E}">
        <p14:creationId xmlns:p14="http://schemas.microsoft.com/office/powerpoint/2010/main" val="1055848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10000"/>
              </a:lnSpc>
            </a:pPr>
            <a:r>
              <a:rPr lang="en-US" dirty="0"/>
              <a:t>Design and implement a “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Book Library</a:t>
            </a:r>
            <a:r>
              <a:rPr lang="en-US" dirty="0"/>
              <a:t>” front-end single-page application (SPA) in HTML5 with REST back-end in Kinvey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Books have title, author and description</a:t>
            </a:r>
          </a:p>
          <a:p>
            <a:pPr>
              <a:lnSpc>
                <a:spcPct val="110000"/>
              </a:lnSpc>
            </a:pPr>
            <a:r>
              <a:rPr lang="en-US" dirty="0"/>
              <a:t>Implement the following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functionality</a:t>
            </a:r>
            <a:r>
              <a:rPr lang="en-US" dirty="0"/>
              <a:t>: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Login, register, logout, list all books, create a new book, edit existing book, delete existing book</a:t>
            </a:r>
          </a:p>
          <a:p>
            <a:pPr>
              <a:lnSpc>
                <a:spcPct val="110000"/>
              </a:lnSpc>
            </a:pPr>
            <a:r>
              <a:rPr lang="en-US" dirty="0"/>
              <a:t>Books have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ownership</a:t>
            </a:r>
            <a:r>
              <a:rPr lang="en-US" dirty="0"/>
              <a:t>: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Anyone can view all the books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Only the book creator can edit / delete his own books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"Book Library" App</a:t>
            </a:r>
          </a:p>
        </p:txBody>
      </p:sp>
    </p:spTree>
    <p:extLst>
      <p:ext uri="{BB962C8B-B14F-4D97-AF65-F5344CB8AC3E}">
        <p14:creationId xmlns:p14="http://schemas.microsoft.com/office/powerpoint/2010/main" val="1056197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 a Simple Navigation System (2)</a:t>
            </a: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834388" y="1382563"/>
            <a:ext cx="10517824" cy="471588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 else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// No logged in user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$("#linkLogin").show();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$("#linkRegister").show();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$("#linkListBooks").hide();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$("#linkCreateBook").hide();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$("#linkLogout").hide();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03699728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 a Simple Navigation System (3)</a:t>
            </a: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834388" y="1219200"/>
            <a:ext cx="10517824" cy="26565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showView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(viewName)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//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Hide all views and show the selected view only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$('main &gt; section').hide();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$('#' + viewName).show();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834388" y="4206193"/>
            <a:ext cx="10517824" cy="164088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showHomeView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showView('viewHome');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487011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 a Simple Navigation System (4)</a:t>
            </a: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834388" y="1280288"/>
            <a:ext cx="10517824" cy="214871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showLoginView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showView('viewLogin');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$('#formLogin').trigger(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'reset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834388" y="3871088"/>
            <a:ext cx="10517824" cy="214871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showRegisterView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$('#formRegister').trigger(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'reset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showView('viewRegister');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743902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 a Simple Navigation System (5)</a:t>
            </a:r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834388" y="1219200"/>
            <a:ext cx="10517824" cy="21767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showCreateBookView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$('#formCreateBook').trigger(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'reset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showView('viewCreateBook');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834388" y="3733800"/>
            <a:ext cx="10517824" cy="65323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loginUser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TODO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}</a:t>
            </a:r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834388" y="4651158"/>
            <a:ext cx="10517824" cy="65323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registerUser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TODO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}</a:t>
            </a:r>
          </a:p>
        </p:txBody>
      </p:sp>
      <p:sp>
        <p:nvSpPr>
          <p:cNvPr id="10" name="Rectangle 3"/>
          <p:cNvSpPr>
            <a:spLocks noChangeArrowheads="1"/>
          </p:cNvSpPr>
          <p:nvPr/>
        </p:nvSpPr>
        <p:spPr bwMode="auto">
          <a:xfrm>
            <a:off x="834388" y="5609196"/>
            <a:ext cx="10517824" cy="65323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logoutUser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TODO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}</a:t>
            </a:r>
          </a:p>
        </p:txBody>
      </p:sp>
    </p:spTree>
    <p:extLst>
      <p:ext uri="{BB962C8B-B14F-4D97-AF65-F5344CB8AC3E}">
        <p14:creationId xmlns:p14="http://schemas.microsoft.com/office/powerpoint/2010/main" val="104184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 a Simple Navigation System (6)</a:t>
            </a:r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834388" y="3321428"/>
            <a:ext cx="10517824" cy="65323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createBook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TODO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}</a:t>
            </a:r>
          </a:p>
        </p:txBody>
      </p:sp>
      <p:sp>
        <p:nvSpPr>
          <p:cNvPr id="10" name="Rectangle 3"/>
          <p:cNvSpPr>
            <a:spLocks noChangeArrowheads="1"/>
          </p:cNvSpPr>
          <p:nvPr/>
        </p:nvSpPr>
        <p:spPr bwMode="auto">
          <a:xfrm>
            <a:off x="834388" y="4375962"/>
            <a:ext cx="10517824" cy="65323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editBook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TODO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}</a:t>
            </a:r>
          </a:p>
        </p:txBody>
      </p:sp>
      <p:sp>
        <p:nvSpPr>
          <p:cNvPr id="11" name="Rectangle 3"/>
          <p:cNvSpPr>
            <a:spLocks noChangeArrowheads="1"/>
          </p:cNvSpPr>
          <p:nvPr/>
        </p:nvSpPr>
        <p:spPr bwMode="auto">
          <a:xfrm>
            <a:off x="834388" y="1295400"/>
            <a:ext cx="10517824" cy="16689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listBooks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// TODO: to be implemented later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2" name="Rectangle 3"/>
          <p:cNvSpPr>
            <a:spLocks noChangeArrowheads="1"/>
          </p:cNvSpPr>
          <p:nvPr/>
        </p:nvSpPr>
        <p:spPr bwMode="auto">
          <a:xfrm>
            <a:off x="834388" y="5430496"/>
            <a:ext cx="10517824" cy="65323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deleteBook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TODO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}</a:t>
            </a:r>
          </a:p>
        </p:txBody>
      </p:sp>
    </p:spTree>
    <p:extLst>
      <p:ext uri="{BB962C8B-B14F-4D97-AF65-F5344CB8AC3E}">
        <p14:creationId xmlns:p14="http://schemas.microsoft.com/office/powerpoint/2010/main" val="880482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2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the App Navigation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246" y="1911928"/>
            <a:ext cx="3828733" cy="319347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1512" y="1446986"/>
            <a:ext cx="3772227" cy="438416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9577" y="2110395"/>
            <a:ext cx="3406435" cy="398560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9509432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80677" y="4724400"/>
            <a:ext cx="9832319" cy="820600"/>
          </a:xfrm>
        </p:spPr>
        <p:txBody>
          <a:bodyPr/>
          <a:lstStyle/>
          <a:p>
            <a:r>
              <a:rPr lang="en-US" dirty="0"/>
              <a:t>Login / Register / Logout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180677" y="5659312"/>
            <a:ext cx="9832319" cy="719034"/>
          </a:xfrm>
        </p:spPr>
        <p:txBody>
          <a:bodyPr/>
          <a:lstStyle/>
          <a:p>
            <a:r>
              <a:rPr lang="en-US" dirty="0"/>
              <a:t>User Management with Kinvey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2128" y="1775165"/>
            <a:ext cx="2911869" cy="2415835"/>
          </a:xfrm>
          <a:prstGeom prst="roundRect">
            <a:avLst>
              <a:gd name="adj" fmla="val 904"/>
            </a:avLst>
          </a:prstGeom>
          <a:scene3d>
            <a:camera prst="perspectiveHeroicExtremeRightFacing"/>
            <a:lightRig rig="threePt" dir="t"/>
          </a:scene3d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4487" y="1775164"/>
            <a:ext cx="3289125" cy="2415835"/>
          </a:xfrm>
          <a:prstGeom prst="roundRect">
            <a:avLst>
              <a:gd name="adj" fmla="val 904"/>
            </a:avLst>
          </a:prstGeom>
          <a:scene3d>
            <a:camera prst="perspectiveHeroicExtremeLeftFacing"/>
            <a:lightRig rig="threePt" dir="t"/>
          </a:scene3d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2348" y="1722333"/>
            <a:ext cx="4233788" cy="2116894"/>
          </a:xfrm>
          <a:prstGeom prst="roundRect">
            <a:avLst>
              <a:gd name="adj" fmla="val 1464"/>
            </a:avLst>
          </a:prstGeom>
        </p:spPr>
      </p:pic>
    </p:spTree>
    <p:extLst>
      <p:ext uri="{BB962C8B-B14F-4D97-AF65-F5344CB8AC3E}">
        <p14:creationId xmlns:p14="http://schemas.microsoft.com/office/powerpoint/2010/main" val="420782458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App Constants</a:t>
            </a:r>
            <a:endParaRPr lang="en-US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681988" y="1522064"/>
            <a:ext cx="10822624" cy="399261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const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kinveyBaseUrl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"https://baas.kinvey.com/";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const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kinveyAppKey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"kid_rkcLxcUr";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const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kinveyAppSecret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"e234a245b3864b2eb7ee41e19b8ca4e5";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const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kinveyAppAuthHeaders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'Authorization': "Basic " +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btoa(kinveyAppKey + ":" + kinveyAppSecret),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2060547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Registration: AJAX Request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681988" y="1149279"/>
            <a:ext cx="10822624" cy="51467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registerUser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userData =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username: $('#formRegister input[name=username]').val(),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password: $('#formRegister input[name=passwd]').val()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$.ajax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method: "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POST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url: kinveyBaseUrl + "user/" + kinveyAppKey + "/",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headers: kinveyAppAuthHeaders,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data: userData,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success: registerSuccess,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error: handleAjaxError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});</a:t>
            </a:r>
          </a:p>
        </p:txBody>
      </p:sp>
    </p:spTree>
    <p:extLst>
      <p:ext uri="{BB962C8B-B14F-4D97-AF65-F5344CB8AC3E}">
        <p14:creationId xmlns:p14="http://schemas.microsoft.com/office/powerpoint/2010/main" val="1957007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Registration: After AJAX Request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834388" y="1260722"/>
            <a:ext cx="10517824" cy="464894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registerUser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…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function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registerSuccess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(userInfo) {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saveAuthInSession(userInfo);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showHideMenuLinks();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listBooks();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showInfo('User registration successful.');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2556744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 Screen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1752273" y="1443523"/>
            <a:ext cx="8684277" cy="4804877"/>
            <a:chOff x="1752273" y="1443523"/>
            <a:chExt cx="8684277" cy="4804877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52273" y="1443523"/>
              <a:ext cx="8684277" cy="4804877"/>
            </a:xfrm>
            <a:prstGeom prst="roundRect">
              <a:avLst>
                <a:gd name="adj" fmla="val 673"/>
              </a:avLst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3816515" y="2305456"/>
              <a:ext cx="1251595" cy="609600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" name="Arrow: Bent 7"/>
            <p:cNvSpPr/>
            <p:nvPr/>
          </p:nvSpPr>
          <p:spPr>
            <a:xfrm flipH="1" flipV="1">
              <a:off x="4017556" y="3207458"/>
              <a:ext cx="857656" cy="1041910"/>
            </a:xfrm>
            <a:prstGeom prst="bentArrow">
              <a:avLst>
                <a:gd name="adj1" fmla="val 20385"/>
                <a:gd name="adj2" fmla="val 28102"/>
                <a:gd name="adj3" fmla="val 38696"/>
                <a:gd name="adj4" fmla="val 2787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3799652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Remember User Authentication Data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758188" y="1338410"/>
            <a:ext cx="10670224" cy="468786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saveAuthInSession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(userInfo)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userAuth = userInfo._kmd.authtoken;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sessionStorage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.setItem(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'authToken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 userAuth);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userId = userInfo._id;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sessionStorage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.setItem(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'userId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 userId);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username = userInfo.username;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$('#loggedInUser').text(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"Welcome, " + username + "!");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4932686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Handle AJAX Errors: Show the Error Box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758188" y="1338410"/>
            <a:ext cx="10670224" cy="468786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handleAjaxError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(response)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errorMsg = JSON.stringify(response);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if (response.readyState === 0)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errorMsg = "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Cannot connect due to network error.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if (response.responseJSON &amp;&amp;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response.responseJSON.description)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errorMsg = response.responseJSON.description;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showError(errorMsg);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06963264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Show Info / Error Message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758188" y="1113816"/>
            <a:ext cx="10670224" cy="316161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showInfo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(message)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$('#infoBox').text(message);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$('#infoBox').show();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setTimeout(function()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$('#infoBox').fadeOut();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}, 3000);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758188" y="4531845"/>
            <a:ext cx="10670224" cy="186895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showError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(errorMsg)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$('#errorBox').text("Error: " + errorMsg);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$('#errorBox').show();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868803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the User Registration: Success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574" y="1278198"/>
            <a:ext cx="7921676" cy="5046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27372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the User Registration: Error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6411" y="1131898"/>
            <a:ext cx="6096002" cy="5300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32529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Login: AJAX Request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681988" y="1177825"/>
            <a:ext cx="10822624" cy="51467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loginUser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userData =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username: $('#formLogin input[name=username]').val(),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password: $('#formLogin input[name=passwd]').val()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$.ajax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method: "POST",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url: kinveyBaseUrl + "user/" + kinveyAppKey + "/login",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headers: kinveyAppAuthHeaders,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data: userData,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success: loginSuccess,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error: handleAjaxError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});</a:t>
            </a:r>
          </a:p>
        </p:txBody>
      </p:sp>
    </p:spTree>
    <p:extLst>
      <p:ext uri="{BB962C8B-B14F-4D97-AF65-F5344CB8AC3E}">
        <p14:creationId xmlns:p14="http://schemas.microsoft.com/office/powerpoint/2010/main" val="55143796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Login: After AJAX Request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681988" y="1219200"/>
            <a:ext cx="10822624" cy="485900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loginUser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…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function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loginSuccess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(userInfo)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saveAuthInSession(userInfo);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showHideMenuLinks();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listBooks();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showInfo('Login successful.');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65889584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Logout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834388" y="1433194"/>
            <a:ext cx="10517824" cy="367220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logoutUser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sessionStorage.clear();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$('#loggedInUser').text("");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showHideMenuLinks();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showView('viewHome');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showInfo('Logout successful.');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63131036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99289" y="4857344"/>
            <a:ext cx="9832319" cy="820600"/>
          </a:xfrm>
        </p:spPr>
        <p:txBody>
          <a:bodyPr/>
          <a:lstStyle/>
          <a:p>
            <a:r>
              <a:rPr lang="en-US" dirty="0"/>
              <a:t>Implementing CRUD Operations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99289" y="5717680"/>
            <a:ext cx="9832319" cy="688256"/>
          </a:xfrm>
        </p:spPr>
        <p:txBody>
          <a:bodyPr/>
          <a:lstStyle/>
          <a:p>
            <a:r>
              <a:rPr lang="en-US" dirty="0"/>
              <a:t>List / Create / Delete / Edit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9212" y="1143000"/>
            <a:ext cx="7010400" cy="3393830"/>
          </a:xfrm>
          <a:prstGeom prst="roundRect">
            <a:avLst>
              <a:gd name="adj" fmla="val 1010"/>
            </a:avLst>
          </a:prstGeom>
        </p:spPr>
      </p:pic>
    </p:spTree>
    <p:extLst>
      <p:ext uri="{BB962C8B-B14F-4D97-AF65-F5344CB8AC3E}">
        <p14:creationId xmlns:p14="http://schemas.microsoft.com/office/powerpoint/2010/main" val="413029472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 Books: AJAX Request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681988" y="1148636"/>
            <a:ext cx="10822624" cy="532836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listBooks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$('#books').empty();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showView('viewBooks');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$.ajax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method: "GET",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url: kinveyBaseUrl + "appdata/" + kinveyAppKey + "/books",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headers: getKinveyUserAuthHeaders(),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success: loadBooksSuccess,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error: handleAjaxError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});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function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loadBooksSuccess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(books) { … }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86394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Login Screen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2836862" y="1238250"/>
            <a:ext cx="6515100" cy="5010150"/>
            <a:chOff x="2836862" y="1238250"/>
            <a:chExt cx="6515100" cy="501015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36862" y="1238250"/>
              <a:ext cx="6515100" cy="5010150"/>
            </a:xfrm>
            <a:prstGeom prst="roundRect">
              <a:avLst>
                <a:gd name="adj" fmla="val 673"/>
              </a:avLst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5502644" y="1895272"/>
              <a:ext cx="914400" cy="457200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" name="Arrow: Bent 7"/>
            <p:cNvSpPr/>
            <p:nvPr/>
          </p:nvSpPr>
          <p:spPr>
            <a:xfrm flipH="1" flipV="1">
              <a:off x="5094082" y="2598500"/>
              <a:ext cx="956522" cy="802532"/>
            </a:xfrm>
            <a:prstGeom prst="bentArrow">
              <a:avLst>
                <a:gd name="adj1" fmla="val 23788"/>
                <a:gd name="adj2" fmla="val 28102"/>
                <a:gd name="adj3" fmla="val 38696"/>
                <a:gd name="adj4" fmla="val 3041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2082566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Kinvey Authorization </a:t>
            </a:r>
            <a:r>
              <a:rPr lang="en-US" dirty="0"/>
              <a:t>Headers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910588" y="1608206"/>
            <a:ext cx="10365424" cy="319239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getKinveyUserAuthHeaders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return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'Authorization': "Kinvey " +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sessionStorage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.getItem('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authToken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'),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46688534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 Books: After AJAX Request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834388" y="1084747"/>
            <a:ext cx="10517824" cy="531605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loadBooksSuccess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(books)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showInfo('Books loaded.');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if (books.length == 0)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$('#books').text('No books in the library.');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 else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let booksTable = $('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&lt;table&gt;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.append($('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&lt;tr&gt;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').append(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'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&lt;th&gt;Title&lt;/th&gt;&lt;th&gt;Author&lt;/th&gt;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'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&lt;th&gt;Description&lt;/th&gt;&lt;th&gt;Actions&lt;/th&gt;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for (let book of books)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appendBookRow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(book, booksTable);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$('#books').append(booksTable);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936636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Display Single Book Line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834388" y="1260722"/>
            <a:ext cx="10517824" cy="460816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appendBookRow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(book, booksTable)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links = [];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// TODO: action links will come later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booksTable.append($('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&lt;tr&gt;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').append(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$('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&lt;td&gt;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').text(book.title),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$('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&lt;td&gt;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').text(book.author),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$('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&lt;td&gt;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').text(book.description),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$('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&lt;td&gt;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').append(links)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));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66150253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Test: List Books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612" y="1175472"/>
            <a:ext cx="8229600" cy="5298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95596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New Book: AJAX Request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620188" y="1160947"/>
            <a:ext cx="10946224" cy="531605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createBook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bookData =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title: $('#formCreateBook input[name=title]').val(),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author: $('#formCreateBook input[name=author]').val(),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description: $('#formCreateBook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textarea[name=descr]').val()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$.ajax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method: "POST",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url: kinveyBaseUrl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"appdata/"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kinveyAppKey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"/books",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headers: getKinveyUserAuthHeaders(),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data: bookData,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success: createBookSuccess,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error: handleAjaxError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});</a:t>
            </a:r>
          </a:p>
        </p:txBody>
      </p:sp>
    </p:spTree>
    <p:extLst>
      <p:ext uri="{BB962C8B-B14F-4D97-AF65-F5344CB8AC3E}">
        <p14:creationId xmlns:p14="http://schemas.microsoft.com/office/powerpoint/2010/main" val="1116068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New Book: After AJAX Request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834388" y="1433194"/>
            <a:ext cx="10517824" cy="268456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function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createBookSuccess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(response)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listBooks();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showInfo('Book created.');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76166018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Test: Create New Book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724" y="1125764"/>
            <a:ext cx="3657600" cy="532205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7490" y="1125764"/>
            <a:ext cx="6064796" cy="5322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1222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50812" y="22712"/>
            <a:ext cx="9577597" cy="1110780"/>
          </a:xfrm>
        </p:spPr>
        <p:txBody>
          <a:bodyPr/>
          <a:lstStyle/>
          <a:p>
            <a:r>
              <a:rPr lang="en-US" dirty="0"/>
              <a:t>Display Edit / Delete Links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834388" y="1380112"/>
            <a:ext cx="10517824" cy="513138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appendBookRow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(book, booksTable)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links = [];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if (book._acl.creator == sessionStorage[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'userId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'])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let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deleteLink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$('&lt;a href="#"&gt;[Delete]&lt;/a&gt;')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.click(deleteBook.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bind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(this,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book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let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editLink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$('&lt;a href="#"&gt;[Edit]&lt;/a&gt;')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.click(loadBookForEdit.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bind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(this,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book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links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deleteLink, ' ', editLink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booksTable.append($('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&lt;tr&gt;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.append(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cells &amp; links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AutoShape 25"/>
          <p:cNvSpPr>
            <a:spLocks noChangeArrowheads="1"/>
          </p:cNvSpPr>
          <p:nvPr/>
        </p:nvSpPr>
        <p:spPr bwMode="auto">
          <a:xfrm>
            <a:off x="8733450" y="4800600"/>
            <a:ext cx="2832962" cy="1447800"/>
          </a:xfrm>
          <a:prstGeom prst="wedgeRoundRectCallout">
            <a:avLst>
              <a:gd name="adj1" fmla="val -44763"/>
              <a:gd name="adj2" fmla="val -8109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Bind</a:t>
            </a:r>
            <a:r>
              <a:rPr lang="en-US" sz="2800" noProof="1">
                <a:solidFill>
                  <a:srgbClr val="FFFFFF"/>
                </a:solidFill>
              </a:rPr>
              <a:t> the event handler with the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current book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3759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</a:t>
            </a:r>
            <a:r>
              <a:rPr lang="en-US"/>
              <a:t>: Display Edit </a:t>
            </a:r>
            <a:r>
              <a:rPr lang="en-US" dirty="0"/>
              <a:t>/ Delete Links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1611" y="1086256"/>
            <a:ext cx="6705602" cy="5338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02982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Delete Book: AJAX Request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834388" y="1047344"/>
            <a:ext cx="10517824" cy="546994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deleteBook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(book)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$.ajax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method: 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DELETE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url: kinveyBookUrl = kinveyBaseUrl + "appdata/" +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kinveyAppKey + "/books/" + book._id,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headers: getKinveyUserAuthHeaders(),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success: deleteBookSuccess,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error: handleAjaxError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});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function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deleteBookSuccess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(response)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listBooks();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showInfo('Book deleted.');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548982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Login Screen: Invalid Login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2441850" y="1276193"/>
            <a:ext cx="7305124" cy="5124607"/>
            <a:chOff x="2441850" y="1276193"/>
            <a:chExt cx="7305124" cy="5124607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41850" y="1276193"/>
              <a:ext cx="7305124" cy="5124607"/>
            </a:xfrm>
            <a:prstGeom prst="roundRect">
              <a:avLst>
                <a:gd name="adj" fmla="val 673"/>
              </a:avLst>
            </a:prstGeom>
          </p:spPr>
        </p:pic>
        <p:sp>
          <p:nvSpPr>
            <p:cNvPr id="6" name="Arrow: Bent 5"/>
            <p:cNvSpPr/>
            <p:nvPr/>
          </p:nvSpPr>
          <p:spPr>
            <a:xfrm rot="5400000" flipH="1">
              <a:off x="3708704" y="2919108"/>
              <a:ext cx="2333016" cy="2895600"/>
            </a:xfrm>
            <a:prstGeom prst="bentArrow">
              <a:avLst>
                <a:gd name="adj1" fmla="val 7432"/>
                <a:gd name="adj2" fmla="val 11746"/>
                <a:gd name="adj3" fmla="val 22738"/>
                <a:gd name="adj4" fmla="val 1223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0273187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Test: Delete Book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4888" y="1066800"/>
            <a:ext cx="9689523" cy="192231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5637" y="3276600"/>
            <a:ext cx="7328024" cy="3177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51000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 Book for Edit: AJAX Request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681988" y="1380011"/>
            <a:ext cx="10822624" cy="48851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loadBookForEdit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(book)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$.ajax({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method: 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GET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url: kinveyBookUrl = kinveyBaseUrl + "appdata/" +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kinveyAppKey + "/books/" + book._id,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headers: getKinveyUserAuthHeaders(),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success: loadBookForEditSuccess,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error: handleAjaxError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…</a:t>
            </a:r>
          </a:p>
        </p:txBody>
      </p:sp>
    </p:spTree>
    <p:extLst>
      <p:ext uri="{BB962C8B-B14F-4D97-AF65-F5344CB8AC3E}">
        <p14:creationId xmlns:p14="http://schemas.microsoft.com/office/powerpoint/2010/main" val="335813298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 Book for Edit: After AJAX Request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529588" y="1295400"/>
            <a:ext cx="11127424" cy="471588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function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loadBookForEditSuccess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(book)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$('#formEditBook input[name=id]').val(book._id);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$('#formEditBook input[name=title]').val(book.title);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$('#formEditBook input[name=author]')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.val(book.author);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$('#formEditBook textarea[name=descr]')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.val(book.description);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showView('viewEditBook');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82837502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Edit Book: AJAX Request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681988" y="1143000"/>
            <a:ext cx="10822624" cy="49867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editBook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bookData =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title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$('#formEditBook input[name=title]').val(),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author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$('#formEditBook input[name=author]').val(),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description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$('#formEditBook textarea[name=descr]').val()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$.ajax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method: "PUT",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url: kinveyBaseUrl + "appdata/" + kinveyAppKey +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"/books/" + $('#formEditBook input[name=id]').val(),</a:t>
            </a:r>
          </a:p>
        </p:txBody>
      </p:sp>
    </p:spTree>
    <p:extLst>
      <p:ext uri="{BB962C8B-B14F-4D97-AF65-F5344CB8AC3E}">
        <p14:creationId xmlns:p14="http://schemas.microsoft.com/office/powerpoint/2010/main" val="1063358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Edit Book: AJAX Request (2)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681988" y="1143000"/>
            <a:ext cx="10822624" cy="496243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headers: getKinveyUserAuthHeaders(),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data: bookData,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success: editBookSuccess,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error: handleAjaxError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function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editBookSuccess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(response)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listBooks();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showInfo('Book edited.');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541517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Test: Edit Book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527268" y="1219200"/>
            <a:ext cx="5696572" cy="5152516"/>
            <a:chOff x="527268" y="1219200"/>
            <a:chExt cx="5696572" cy="5152516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7268" y="1219200"/>
              <a:ext cx="5696572" cy="5152516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5236756" y="5410200"/>
              <a:ext cx="609600" cy="304800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0868" y="1220821"/>
            <a:ext cx="3497262" cy="515089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6126" y="3352800"/>
            <a:ext cx="3520886" cy="181053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8931991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7283" y="4819278"/>
            <a:ext cx="10794260" cy="820600"/>
          </a:xfrm>
        </p:spPr>
        <p:txBody>
          <a:bodyPr/>
          <a:lstStyle/>
          <a:p>
            <a:r>
              <a:rPr lang="en-US" dirty="0"/>
              <a:t>Practice: Create "Book Library" App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697283" y="5757966"/>
            <a:ext cx="10794260" cy="719034"/>
          </a:xfrm>
        </p:spPr>
        <p:txBody>
          <a:bodyPr/>
          <a:lstStyle/>
          <a:p>
            <a:r>
              <a:rPr lang="en-US" dirty="0"/>
              <a:t>Live Exercises in Class (Lab)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8412" y="838200"/>
            <a:ext cx="3524026" cy="363756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887" y="1617010"/>
            <a:ext cx="2657493" cy="240368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4036" y="1666512"/>
            <a:ext cx="3695521" cy="2354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46058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87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151121"/>
            <a:ext cx="8647199" cy="5570355"/>
          </a:xfrm>
        </p:spPr>
        <p:txBody>
          <a:bodyPr>
            <a:normAutofit lnSpcReduction="10000"/>
          </a:bodyPr>
          <a:lstStyle/>
          <a:p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Single Page Apps (SPA)</a:t>
            </a:r>
            <a:r>
              <a:rPr lang="en-US" sz="3200" dirty="0"/>
              <a:t> are built with HTML5, AJAX and REST + some back-end</a:t>
            </a:r>
          </a:p>
          <a:p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App navigation </a:t>
            </a:r>
            <a:r>
              <a:rPr lang="en-US" sz="3200" dirty="0"/>
              <a:t>may consist of DOM elements, which are shown / hidden</a:t>
            </a:r>
          </a:p>
          <a:p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Login / register / logout </a:t>
            </a:r>
            <a:r>
              <a:rPr lang="en-US" sz="3200" dirty="0"/>
              <a:t>is typically implemented with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sessionStorage</a:t>
            </a:r>
          </a:p>
          <a:p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CRUD operations </a:t>
            </a:r>
            <a:r>
              <a:rPr lang="en-US" sz="3200" dirty="0"/>
              <a:t>is typically send AJAX request and render the results after that</a:t>
            </a:r>
          </a:p>
          <a:p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Edit / delete </a:t>
            </a:r>
            <a:r>
              <a:rPr lang="en-US" sz="3200" dirty="0"/>
              <a:t>may require to load the item first, then edit it / confirm</a:t>
            </a:r>
            <a:r>
              <a:rPr lang="bg-BG" sz="3200" dirty="0"/>
              <a:t> </a:t>
            </a:r>
            <a:r>
              <a:rPr lang="en-US" sz="3200" dirty="0"/>
              <a:t>delete, then post changes</a:t>
            </a:r>
            <a:endParaRPr lang="en-US" sz="32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endParaRPr lang="en-US" sz="32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</a:t>
            </a:r>
            <a:endParaRPr lang="en-US" dirty="0"/>
          </a:p>
        </p:txBody>
      </p:sp>
      <p:pic>
        <p:nvPicPr>
          <p:cNvPr id="7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6998" y="1447801"/>
            <a:ext cx="2978707" cy="220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6529" y="4267200"/>
            <a:ext cx="2009177" cy="2009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399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SPA with AJAX REST and Kinvey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https://softuni.bg/courses/</a:t>
            </a:r>
            <a:endParaRPr lang="en-US" dirty="0"/>
          </a:p>
        </p:txBody>
      </p:sp>
      <p:pic>
        <p:nvPicPr>
          <p:cNvPr id="13" name="Picture 12">
            <a:hlinkClick r:id="rId4"/>
          </p:cNvPr>
          <p:cNvPicPr>
            <a:picLocks noChangeAspect="1"/>
          </p:cNvPicPr>
          <p:nvPr/>
        </p:nvPicPr>
        <p:blipFill rotWithShape="1">
          <a:blip r:embed="rId5"/>
          <a:srcRect l="-16203" r="-16203"/>
          <a:stretch/>
        </p:blipFill>
        <p:spPr>
          <a:xfrm>
            <a:off x="303212" y="1246226"/>
            <a:ext cx="2763622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4" name="Picture 13">
            <a:hlinkClick r:id="rId6"/>
          </p:cNvPr>
          <p:cNvPicPr>
            <a:picLocks noChangeAspect="1"/>
          </p:cNvPicPr>
          <p:nvPr/>
        </p:nvPicPr>
        <p:blipFill rotWithShape="1">
          <a:blip r:embed="rId7"/>
          <a:srcRect l="-5908" r="-5908"/>
          <a:stretch/>
        </p:blipFill>
        <p:spPr>
          <a:xfrm>
            <a:off x="3787285" y="1254944"/>
            <a:ext cx="2763621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6" name="Picture 15">
            <a:hlinkClick r:id="rId8"/>
          </p:cNvPr>
          <p:cNvPicPr>
            <a:picLocks noChangeAspect="1"/>
          </p:cNvPicPr>
          <p:nvPr/>
        </p:nvPicPr>
        <p:blipFill rotWithShape="1">
          <a:blip r:embed="rId9"/>
          <a:srcRect l="-25003" r="-25003"/>
          <a:stretch/>
        </p:blipFill>
        <p:spPr>
          <a:xfrm>
            <a:off x="7271357" y="4002018"/>
            <a:ext cx="4614255" cy="949046"/>
          </a:xfrm>
          <a:prstGeom prst="roundRect">
            <a:avLst>
              <a:gd name="adj" fmla="val 2953"/>
            </a:avLst>
          </a:prstGeom>
          <a:solidFill>
            <a:schemeClr val="tx1"/>
          </a:solidFill>
        </p:spPr>
      </p:pic>
      <p:pic>
        <p:nvPicPr>
          <p:cNvPr id="17" name="Picture 16">
            <a:hlinkClick r:id="rId10"/>
          </p:cNvPr>
          <p:cNvPicPr>
            <a:picLocks noChangeAspect="1"/>
          </p:cNvPicPr>
          <p:nvPr/>
        </p:nvPicPr>
        <p:blipFill rotWithShape="1">
          <a:blip r:embed="rId11"/>
          <a:srcRect l="-705" r="-705"/>
          <a:stretch/>
        </p:blipFill>
        <p:spPr>
          <a:xfrm>
            <a:off x="7271357" y="5375554"/>
            <a:ext cx="4614255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8" name="Picture 17">
            <a:hlinkClick r:id="rId12"/>
          </p:cNvPr>
          <p:cNvPicPr>
            <a:picLocks noChangeAspect="1"/>
          </p:cNvPicPr>
          <p:nvPr/>
        </p:nvPicPr>
        <p:blipFill rotWithShape="1">
          <a:blip r:embed="rId13"/>
          <a:srcRect t="-66530" b="-59505"/>
          <a:stretch/>
        </p:blipFill>
        <p:spPr>
          <a:xfrm>
            <a:off x="7271357" y="2619763"/>
            <a:ext cx="4614255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0" name="Picture 19">
            <a:hlinkClick r:id="rId14"/>
          </p:cNvPr>
          <p:cNvPicPr>
            <a:picLocks noChangeAspect="1"/>
          </p:cNvPicPr>
          <p:nvPr/>
        </p:nvPicPr>
        <p:blipFill rotWithShape="1">
          <a:blip r:embed="rId15"/>
          <a:srcRect l="-14709" r="-14709"/>
          <a:stretch/>
        </p:blipFill>
        <p:spPr>
          <a:xfrm>
            <a:off x="303212" y="5375554"/>
            <a:ext cx="2763622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1" name="Picture 20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787284" y="5375554"/>
            <a:ext cx="2763622" cy="94904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 rotWithShape="1">
          <a:blip r:embed="rId19"/>
          <a:srcRect l="-9951" r="-9951"/>
          <a:stretch/>
        </p:blipFill>
        <p:spPr>
          <a:xfrm>
            <a:off x="7271357" y="1246226"/>
            <a:ext cx="4614254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346283529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89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22592" y="3700180"/>
            <a:ext cx="5540866" cy="193862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6474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Register Screen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2841624" y="1228725"/>
            <a:ext cx="6505575" cy="5019675"/>
            <a:chOff x="2841624" y="1228725"/>
            <a:chExt cx="6505575" cy="5019675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41624" y="1228725"/>
              <a:ext cx="6505575" cy="5019675"/>
            </a:xfrm>
            <a:prstGeom prst="roundRect">
              <a:avLst>
                <a:gd name="adj" fmla="val 673"/>
              </a:avLst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6598628" y="1875816"/>
              <a:ext cx="1193227" cy="457200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" name="Arrow: Bent 7"/>
            <p:cNvSpPr/>
            <p:nvPr/>
          </p:nvSpPr>
          <p:spPr>
            <a:xfrm flipH="1" flipV="1">
              <a:off x="6170612" y="2578841"/>
              <a:ext cx="1108922" cy="802532"/>
            </a:xfrm>
            <a:prstGeom prst="bentArrow">
              <a:avLst>
                <a:gd name="adj1" fmla="val 23788"/>
                <a:gd name="adj2" fmla="val 28102"/>
                <a:gd name="adj3" fmla="val 38696"/>
                <a:gd name="adj4" fmla="val 2678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14423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Foundation – </a:t>
            </a:r>
            <a:r>
              <a:rPr lang="en-US" sz="3200" noProof="1">
                <a:hlinkClick r:id="rId3"/>
              </a:rPr>
              <a:t>softuni.org</a:t>
            </a:r>
            <a:endParaRPr lang="en-US" sz="32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>
                <a:hlinkClick r:id="rId6"/>
              </a:rPr>
              <a:t>forum.softuni.bg</a:t>
            </a:r>
            <a:endParaRPr lang="en-US" noProof="1"/>
          </a:p>
        </p:txBody>
      </p:sp>
      <p:pic>
        <p:nvPicPr>
          <p:cNvPr id="9" name="Picture 8" descr="http://softuni.bg" title="Software University">
            <a:hlinkClick r:id="rId4" tooltip="Software University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6400" y="1594686"/>
            <a:ext cx="1701050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descr="http://softuni.org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descr="http://www.facebook.com/SoftwareUniversity" title="Software University @ Facebook">
            <a:hlinkClick r:id="rId9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512062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6" tooltip="Software University Discussion Forum"/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4876800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4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62304" y="3093954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227923"/>
      </p:ext>
    </p:extLst>
  </p:cSld>
  <p:clrMapOvr>
    <a:masterClrMapping/>
  </p:clrMapOvr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SoftUni Color Theme">
    <a:dk1>
      <a:sysClr val="windowText" lastClr="000000"/>
    </a:dk1>
    <a:lt1>
      <a:sysClr val="window" lastClr="FFFFFF"/>
    </a:lt1>
    <a:dk2>
      <a:srgbClr val="4E3B30"/>
    </a:dk2>
    <a:lt2>
      <a:srgbClr val="FBEEC9"/>
    </a:lt2>
    <a:accent1>
      <a:srgbClr val="F0A22E"/>
    </a:accent1>
    <a:accent2>
      <a:srgbClr val="A5644E"/>
    </a:accent2>
    <a:accent3>
      <a:srgbClr val="B58B80"/>
    </a:accent3>
    <a:accent4>
      <a:srgbClr val="C3986D"/>
    </a:accent4>
    <a:accent5>
      <a:srgbClr val="A19574"/>
    </a:accent5>
    <a:accent6>
      <a:srgbClr val="C17529"/>
    </a:accent6>
    <a:hlink>
      <a:srgbClr val="F6C781"/>
    </a:hlink>
    <a:folHlink>
      <a:srgbClr val="F2AC44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1208</TotalTime>
  <Words>3827</Words>
  <Application>Microsoft Office PowerPoint</Application>
  <PresentationFormat>Custom</PresentationFormat>
  <Paragraphs>753</Paragraphs>
  <Slides>90</Slides>
  <Notes>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90</vt:i4>
      </vt:variant>
    </vt:vector>
  </HeadingPairs>
  <TitlesOfParts>
    <vt:vector size="91" baseType="lpstr">
      <vt:lpstr>SoftUni 16x9</vt:lpstr>
      <vt:lpstr>SPA with AJAX and Kinvey</vt:lpstr>
      <vt:lpstr>Table of Contents</vt:lpstr>
      <vt:lpstr>Have a Question?</vt:lpstr>
      <vt:lpstr>The Book Library Project</vt:lpstr>
      <vt:lpstr>The "Book Library" App</vt:lpstr>
      <vt:lpstr>Home Screen</vt:lpstr>
      <vt:lpstr>Login Screen</vt:lpstr>
      <vt:lpstr>Login Screen: Invalid Login</vt:lpstr>
      <vt:lpstr>Register Screen</vt:lpstr>
      <vt:lpstr>List Books Screen</vt:lpstr>
      <vt:lpstr>Create Book Screen</vt:lpstr>
      <vt:lpstr>Edit Book Screen</vt:lpstr>
      <vt:lpstr>Delete Book Screen</vt:lpstr>
      <vt:lpstr>Logout Screen</vt:lpstr>
      <vt:lpstr>The Kinvey-Based Back-End</vt:lpstr>
      <vt:lpstr>Create Kinvey App</vt:lpstr>
      <vt:lpstr>Create Books Collection</vt:lpstr>
      <vt:lpstr>Test the Kinvey Back-End: Register User</vt:lpstr>
      <vt:lpstr>Test the Kinvey Back-End: Login User</vt:lpstr>
      <vt:lpstr>Test the Kinvey Back-End: List All Books</vt:lpstr>
      <vt:lpstr>Test the Kinvey Back-End: Create New Book</vt:lpstr>
      <vt:lpstr>Test the Kinvey Back-End: Edit Book</vt:lpstr>
      <vt:lpstr>Test the Kinvey Back-End: Delete Book</vt:lpstr>
      <vt:lpstr>Create the Application Skeleton</vt:lpstr>
      <vt:lpstr>Create the Project Structure</vt:lpstr>
      <vt:lpstr>Start with the HTML Page: books.html</vt:lpstr>
      <vt:lpstr>HTML Body Structure</vt:lpstr>
      <vt:lpstr>Main Navigation (Menu)</vt:lpstr>
      <vt:lpstr>App Sections</vt:lpstr>
      <vt:lpstr>Login View</vt:lpstr>
      <vt:lpstr>Register View</vt:lpstr>
      <vt:lpstr>Books View</vt:lpstr>
      <vt:lpstr>Create Book View</vt:lpstr>
      <vt:lpstr>Edit Book View</vt:lpstr>
      <vt:lpstr>CSS: Style the Navigation Bar (Menus)</vt:lpstr>
      <vt:lpstr>Style the Sections and Tables</vt:lpstr>
      <vt:lpstr>Style the Loading / Info / Error Boxes</vt:lpstr>
      <vt:lpstr>Style the App Footer</vt:lpstr>
      <vt:lpstr>Test the App Skeleton</vt:lpstr>
      <vt:lpstr>Session / Local Storage</vt:lpstr>
      <vt:lpstr>Session / Local Storage – Overview</vt:lpstr>
      <vt:lpstr>Local Storage</vt:lpstr>
      <vt:lpstr>Play with the Session Storage</vt:lpstr>
      <vt:lpstr>App Code Structure</vt:lpstr>
      <vt:lpstr>App Structure</vt:lpstr>
      <vt:lpstr>Bind the Navigation Links</vt:lpstr>
      <vt:lpstr>Bind the Form Submit Actions</vt:lpstr>
      <vt:lpstr>Bind Info Boxes</vt:lpstr>
      <vt:lpstr>Implement a Simple Navigation System</vt:lpstr>
      <vt:lpstr>Implement a Simple Navigation System (2)</vt:lpstr>
      <vt:lpstr>Implement a Simple Navigation System (3)</vt:lpstr>
      <vt:lpstr>Implement a Simple Navigation System (4)</vt:lpstr>
      <vt:lpstr>Implement a Simple Navigation System (5)</vt:lpstr>
      <vt:lpstr>Implement a Simple Navigation System (6)</vt:lpstr>
      <vt:lpstr>Test the App Navigation</vt:lpstr>
      <vt:lpstr>Login / Register / Logout</vt:lpstr>
      <vt:lpstr>App Constants</vt:lpstr>
      <vt:lpstr>User Registration: AJAX Request</vt:lpstr>
      <vt:lpstr>User Registration: After AJAX Request</vt:lpstr>
      <vt:lpstr>Remember User Authentication Data</vt:lpstr>
      <vt:lpstr>Handle AJAX Errors: Show the Error Box</vt:lpstr>
      <vt:lpstr>Show Info / Error Message</vt:lpstr>
      <vt:lpstr>Test the User Registration: Success</vt:lpstr>
      <vt:lpstr>Test the User Registration: Error</vt:lpstr>
      <vt:lpstr>User Login: AJAX Request</vt:lpstr>
      <vt:lpstr>User Login: After AJAX Request</vt:lpstr>
      <vt:lpstr>User Logout</vt:lpstr>
      <vt:lpstr>Implementing CRUD Operations</vt:lpstr>
      <vt:lpstr>List Books: AJAX Request</vt:lpstr>
      <vt:lpstr>Kinvey Authorization Headers</vt:lpstr>
      <vt:lpstr>List Books: After AJAX Request</vt:lpstr>
      <vt:lpstr>Display Single Book Line</vt:lpstr>
      <vt:lpstr>Test: List Books</vt:lpstr>
      <vt:lpstr>Create New Book: AJAX Request</vt:lpstr>
      <vt:lpstr>Create New Book: After AJAX Request</vt:lpstr>
      <vt:lpstr>Test: Create New Book</vt:lpstr>
      <vt:lpstr>Display Edit / Delete Links</vt:lpstr>
      <vt:lpstr>Test: Display Edit / Delete Links</vt:lpstr>
      <vt:lpstr>Delete Book: AJAX Request</vt:lpstr>
      <vt:lpstr>Test: Delete Book</vt:lpstr>
      <vt:lpstr>Load Book for Edit: AJAX Request</vt:lpstr>
      <vt:lpstr>Load Book for Edit: After AJAX Request</vt:lpstr>
      <vt:lpstr>Edit Book: AJAX Request</vt:lpstr>
      <vt:lpstr>Edit Book: AJAX Request (2)</vt:lpstr>
      <vt:lpstr>Test: Edit Book</vt:lpstr>
      <vt:lpstr>Practice: Create "Book Library" App</vt:lpstr>
      <vt:lpstr>Summary</vt:lpstr>
      <vt:lpstr>SPA with AJAX REST and Kinvey</vt:lpstr>
      <vt:lpstr>License</vt:lpstr>
      <vt:lpstr>Free Trainings @ Software University</vt:lpstr>
    </vt:vector>
  </TitlesOfParts>
  <Manager>Svetlin Nakov</Manager>
  <Company>Software University (SoftUni)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Single Page Apps (SPA) with AJAX, REST and Kinvey</dc:title>
  <dc:subject>JavaScript Applications - Practical Training Course @ SoftUni</dc:subject>
  <dc:creator>Software University Foundation</dc:creator>
  <cp:keywords>JS, JavaScript, programming, course, AJAX, jQuery, REST, SoftUni, Software University</cp:keywords>
  <dc:description>JavaScript Applications Course @ SoftUni - https://softuni.bg/courses/javascript-applications</dc:description>
  <cp:lastModifiedBy>_NERO_</cp:lastModifiedBy>
  <cp:revision>173</cp:revision>
  <dcterms:created xsi:type="dcterms:W3CDTF">2014-01-02T17:00:34Z</dcterms:created>
  <dcterms:modified xsi:type="dcterms:W3CDTF">2018-03-23T11:34:05Z</dcterms:modified>
  <cp:category>JS, JavaScript, front-end, AJAX, REST, ES6, Web development, computer programming, programming</cp:category>
  <dc:language>English</dc:language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